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313" r:id="rId4"/>
    <p:sldId id="357" r:id="rId5"/>
    <p:sldId id="356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</p:sldIdLst>
  <p:sldSz cx="9144000" cy="6858000" type="letter"/>
  <p:notesSz cx="9296400" cy="7010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F8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7D3-E412-4E50-8712-C51EB7D120A3}" type="datetimeFigureOut">
              <a:rPr lang="es-CO" smtClean="0"/>
              <a:pPr/>
              <a:t>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733F-A1E6-4205-940B-2B2854B95FB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078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7D3-E412-4E50-8712-C51EB7D120A3}" type="datetimeFigureOut">
              <a:rPr lang="es-CO" smtClean="0"/>
              <a:pPr/>
              <a:t>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733F-A1E6-4205-940B-2B2854B95FB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541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7D3-E412-4E50-8712-C51EB7D120A3}" type="datetimeFigureOut">
              <a:rPr lang="es-CO" smtClean="0"/>
              <a:pPr/>
              <a:t>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733F-A1E6-4205-940B-2B2854B95FB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435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7D3-E412-4E50-8712-C51EB7D120A3}" type="datetimeFigureOut">
              <a:rPr lang="es-CO" smtClean="0"/>
              <a:pPr/>
              <a:t>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733F-A1E6-4205-940B-2B2854B95FB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094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7D3-E412-4E50-8712-C51EB7D120A3}" type="datetimeFigureOut">
              <a:rPr lang="es-CO" smtClean="0"/>
              <a:pPr/>
              <a:t>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733F-A1E6-4205-940B-2B2854B95FB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391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7D3-E412-4E50-8712-C51EB7D120A3}" type="datetimeFigureOut">
              <a:rPr lang="es-CO" smtClean="0"/>
              <a:pPr/>
              <a:t>3/05/2019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733F-A1E6-4205-940B-2B2854B95FB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19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7D3-E412-4E50-8712-C51EB7D120A3}" type="datetimeFigureOut">
              <a:rPr lang="es-CO" smtClean="0"/>
              <a:pPr/>
              <a:t>3/05/2019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733F-A1E6-4205-940B-2B2854B95FB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42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7D3-E412-4E50-8712-C51EB7D120A3}" type="datetimeFigureOut">
              <a:rPr lang="es-CO" smtClean="0"/>
              <a:pPr/>
              <a:t>3/05/2019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733F-A1E6-4205-940B-2B2854B95FB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661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7D3-E412-4E50-8712-C51EB7D120A3}" type="datetimeFigureOut">
              <a:rPr lang="es-CO" smtClean="0"/>
              <a:pPr/>
              <a:t>3/05/2019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733F-A1E6-4205-940B-2B2854B95FB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882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7D3-E412-4E50-8712-C51EB7D120A3}" type="datetimeFigureOut">
              <a:rPr lang="es-CO" smtClean="0"/>
              <a:pPr/>
              <a:t>3/05/2019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733F-A1E6-4205-940B-2B2854B95FB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907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7D3-E412-4E50-8712-C51EB7D120A3}" type="datetimeFigureOut">
              <a:rPr lang="es-CO" smtClean="0"/>
              <a:pPr/>
              <a:t>3/05/2019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733F-A1E6-4205-940B-2B2854B95FB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675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A47D3-E412-4E50-8712-C51EB7D120A3}" type="datetimeFigureOut">
              <a:rPr lang="es-CO" smtClean="0"/>
              <a:pPr/>
              <a:t>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733F-A1E6-4205-940B-2B2854B95FB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Pentágono 6"/>
          <p:cNvSpPr/>
          <p:nvPr userDrawn="1"/>
        </p:nvSpPr>
        <p:spPr>
          <a:xfrm>
            <a:off x="0" y="230190"/>
            <a:ext cx="5374105" cy="61120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Picture 2" descr="http://www.bolivarimpuestos.com/images/placa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69" y="6038342"/>
            <a:ext cx="1490870" cy="6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045450" y="5965923"/>
            <a:ext cx="812800" cy="780856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>
            <a:off x="7940194" y="6203215"/>
            <a:ext cx="0" cy="4635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8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32120" y="4709160"/>
            <a:ext cx="3611880" cy="214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4" y="2215167"/>
            <a:ext cx="4043350" cy="166022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71692" y="4400942"/>
            <a:ext cx="709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rgbClr val="FFC000"/>
                </a:solidFill>
              </a:rPr>
              <a:t>CULTURA Y TURISMO PARA LA PAZ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53" y="2550015"/>
            <a:ext cx="4068200" cy="11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7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795495" y="2979010"/>
            <a:ext cx="30651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</a:rPr>
              <a:t>Municipios Beneficiados: </a:t>
            </a:r>
          </a:p>
          <a:p>
            <a:r>
              <a:rPr lang="es-CO" sz="2000" dirty="0"/>
              <a:t>Depresión </a:t>
            </a:r>
            <a:r>
              <a:rPr lang="es-CO" sz="2000" dirty="0" err="1"/>
              <a:t>Momposina</a:t>
            </a:r>
            <a:r>
              <a:rPr lang="es-CO" sz="2000" dirty="0"/>
              <a:t> (202.250)</a:t>
            </a:r>
          </a:p>
          <a:p>
            <a:endParaRPr lang="es-CO" sz="2000" b="1" dirty="0"/>
          </a:p>
          <a:p>
            <a:r>
              <a:rPr lang="es-CO" sz="2800" b="1" dirty="0">
                <a:solidFill>
                  <a:srgbClr val="00B050"/>
                </a:solidFill>
              </a:rPr>
              <a:t>Valor: </a:t>
            </a:r>
          </a:p>
          <a:p>
            <a:r>
              <a:rPr lang="es-CO" sz="2800" dirty="0"/>
              <a:t>$120.000.000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65162" y="993925"/>
            <a:ext cx="6722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Apoyo a la </a:t>
            </a:r>
            <a:r>
              <a:rPr lang="es-CO" sz="40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Semana Santa y la Semana Santica en </a:t>
            </a:r>
            <a:r>
              <a:rPr lang="es-CO" sz="4000" dirty="0" err="1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Mompox</a:t>
            </a:r>
            <a:endParaRPr lang="es-CO" sz="2400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589429" y="2588857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968831"/>
            <a:ext cx="4626665" cy="30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4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48251" y="2574362"/>
            <a:ext cx="34257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</a:rPr>
              <a:t>Municipios Beneficiados: </a:t>
            </a:r>
          </a:p>
          <a:p>
            <a:r>
              <a:rPr lang="es-CO" sz="2000" dirty="0"/>
              <a:t>Corregimiento de San Cayetano 33.623.000 habitantes.</a:t>
            </a:r>
          </a:p>
          <a:p>
            <a:endParaRPr lang="es-CO" sz="2000" b="1" dirty="0"/>
          </a:p>
          <a:p>
            <a:r>
              <a:rPr lang="es-CO" sz="2800" b="1" dirty="0">
                <a:solidFill>
                  <a:srgbClr val="00B050"/>
                </a:solidFill>
              </a:rPr>
              <a:t>Valor: </a:t>
            </a:r>
          </a:p>
          <a:p>
            <a:r>
              <a:rPr lang="es-CO" sz="2800" dirty="0"/>
              <a:t>$30.000.000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00011" y="934238"/>
            <a:ext cx="5705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Apoyo al </a:t>
            </a:r>
            <a:r>
              <a:rPr lang="es-CO" sz="40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Festival del Ñame en San Cayetano</a:t>
            </a:r>
            <a:endParaRPr lang="es-CO" sz="2400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259399" y="2381277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04" y="2350019"/>
            <a:ext cx="52578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847013" y="2515370"/>
            <a:ext cx="30651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</a:rPr>
              <a:t>Municipios Beneficiados: </a:t>
            </a:r>
          </a:p>
          <a:p>
            <a:r>
              <a:rPr lang="es-CO" sz="2000" dirty="0"/>
              <a:t>Depresión </a:t>
            </a:r>
            <a:r>
              <a:rPr lang="es-CO" sz="2000" dirty="0" err="1"/>
              <a:t>Momposina</a:t>
            </a:r>
            <a:r>
              <a:rPr lang="es-CO" sz="2000" dirty="0"/>
              <a:t> (202.250)</a:t>
            </a:r>
          </a:p>
          <a:p>
            <a:endParaRPr lang="es-CO" sz="2000" b="1" dirty="0"/>
          </a:p>
          <a:p>
            <a:r>
              <a:rPr lang="es-CO" sz="2800" b="1" dirty="0">
                <a:solidFill>
                  <a:srgbClr val="00B050"/>
                </a:solidFill>
              </a:rPr>
              <a:t>Valor: </a:t>
            </a:r>
          </a:p>
          <a:p>
            <a:r>
              <a:rPr lang="es-CO" sz="2800" dirty="0"/>
              <a:t>$1.426.290.200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59100" y="1098430"/>
            <a:ext cx="6697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Festival del </a:t>
            </a:r>
            <a:r>
              <a:rPr lang="es-CO" sz="4400" dirty="0" err="1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Mompox</a:t>
            </a:r>
            <a:r>
              <a:rPr lang="es-CO" sz="44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 Jazz</a:t>
            </a:r>
            <a:endParaRPr lang="es-CO" sz="2800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679582" y="2285310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2" y="2285310"/>
            <a:ext cx="5331430" cy="354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6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34851" y="2721432"/>
            <a:ext cx="342577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</a:rPr>
              <a:t>Municipios Beneficiados: </a:t>
            </a:r>
          </a:p>
          <a:p>
            <a:r>
              <a:rPr lang="es-CO" sz="2000" dirty="0"/>
              <a:t>Hatillo de Loba</a:t>
            </a:r>
          </a:p>
          <a:p>
            <a:endParaRPr lang="es-CO" sz="2000" b="1" dirty="0"/>
          </a:p>
          <a:p>
            <a:r>
              <a:rPr lang="es-CO" sz="2800" b="1" dirty="0">
                <a:solidFill>
                  <a:srgbClr val="00B050"/>
                </a:solidFill>
              </a:rPr>
              <a:t>Valor: </a:t>
            </a:r>
          </a:p>
          <a:p>
            <a:r>
              <a:rPr lang="es-CO" sz="2800" dirty="0"/>
              <a:t>$275.781.600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48495" y="980564"/>
            <a:ext cx="6117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Apoyo al </a:t>
            </a:r>
            <a:r>
              <a:rPr lang="es-CO" sz="40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Festival Multicultural de la Tambora</a:t>
            </a:r>
            <a:endParaRPr lang="es-CO" sz="2400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272277" y="2645083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93" y="2821817"/>
            <a:ext cx="4666422" cy="31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5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28790" y="6026158"/>
            <a:ext cx="3442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B050"/>
                </a:solidFill>
              </a:rPr>
              <a:t>Valor de Promoción: </a:t>
            </a:r>
          </a:p>
          <a:p>
            <a:pPr algn="ctr"/>
            <a:r>
              <a:rPr lang="es-CO" dirty="0"/>
              <a:t>$295.000.000</a:t>
            </a:r>
          </a:p>
          <a:p>
            <a:pPr algn="ctr"/>
            <a:endParaRPr lang="es-CO" sz="1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159100" y="1098430"/>
            <a:ext cx="6697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Intercambios Culturales</a:t>
            </a:r>
            <a:endParaRPr lang="es-CO" sz="2800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57428" y="2049716"/>
            <a:ext cx="324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Intercambio cultural bandas musicales Nashville-EEUU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07606" y="2024659"/>
            <a:ext cx="378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Intercambio cultural niños y jóvenes artistas de Palenque y Cartagena a Washington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09533" y="2502193"/>
            <a:ext cx="2342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9900"/>
                </a:solidFill>
                <a:latin typeface="Britannic Bold" panose="020B0903060703020204" pitchFamily="34" charset="0"/>
              </a:rPr>
              <a:t> (44 niños y jóvenes)</a:t>
            </a:r>
          </a:p>
          <a:p>
            <a:endParaRPr lang="es-CO" dirty="0">
              <a:solidFill>
                <a:srgbClr val="FF99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49068" y="2502193"/>
            <a:ext cx="2342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9900"/>
                </a:solidFill>
                <a:latin typeface="Britannic Bold" panose="020B0903060703020204" pitchFamily="34" charset="0"/>
              </a:rPr>
              <a:t> (25 niños y jóvenes)</a:t>
            </a:r>
          </a:p>
          <a:p>
            <a:endParaRPr lang="es-CO" dirty="0">
              <a:solidFill>
                <a:srgbClr val="FF99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21" y="3148524"/>
            <a:ext cx="3923284" cy="261143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377599" y="6025003"/>
            <a:ext cx="2706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rgbClr val="00B050"/>
                </a:solidFill>
              </a:rPr>
              <a:t>Valor del Fortalecimiento: </a:t>
            </a:r>
          </a:p>
          <a:p>
            <a:pPr algn="ctr"/>
            <a:r>
              <a:rPr lang="es-CO" dirty="0"/>
              <a:t>$17.900.000</a:t>
            </a:r>
          </a:p>
          <a:p>
            <a:pPr algn="ctr"/>
            <a:endParaRPr lang="es-C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9" y="3067701"/>
            <a:ext cx="3697443" cy="27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0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-64395" y="3115407"/>
            <a:ext cx="3425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400" b="1" dirty="0"/>
          </a:p>
          <a:p>
            <a:pPr algn="ctr"/>
            <a:r>
              <a:rPr lang="es-CO" sz="3200" b="1" dirty="0">
                <a:solidFill>
                  <a:srgbClr val="00B050"/>
                </a:solidFill>
              </a:rPr>
              <a:t>Valor: </a:t>
            </a:r>
          </a:p>
          <a:p>
            <a:pPr algn="ctr"/>
            <a:r>
              <a:rPr lang="es-CO" sz="3200" dirty="0"/>
              <a:t>$2.392.495.609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48495" y="1056913"/>
            <a:ext cx="6117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Proyecto Estímulos</a:t>
            </a:r>
            <a:endParaRPr lang="es-CO" sz="2800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272277" y="2241423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G_592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34506" r="10156" b="34279"/>
          <a:stretch/>
        </p:blipFill>
        <p:spPr bwMode="auto">
          <a:xfrm>
            <a:off x="3562822" y="2139261"/>
            <a:ext cx="5266964" cy="366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37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906585" y="2443167"/>
            <a:ext cx="30651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Municipios Beneficiados: </a:t>
            </a:r>
          </a:p>
          <a:p>
            <a:r>
              <a:rPr lang="es-CO" dirty="0"/>
              <a:t>Cartagena, San Estanislao, San Juan de Nepomuceno, Magangué, </a:t>
            </a:r>
            <a:r>
              <a:rPr lang="es-CO" dirty="0" err="1"/>
              <a:t>Talaigua</a:t>
            </a:r>
            <a:r>
              <a:rPr lang="es-CO" dirty="0"/>
              <a:t>, </a:t>
            </a:r>
            <a:r>
              <a:rPr lang="es-CO" dirty="0" err="1"/>
              <a:t>Cicuco</a:t>
            </a:r>
            <a:r>
              <a:rPr lang="es-CO" dirty="0"/>
              <a:t>, San Jacinto, Palenque, El Carmen de Bolívar, Turbaco. 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Valor: </a:t>
            </a:r>
          </a:p>
          <a:p>
            <a:r>
              <a:rPr lang="es-CO" sz="2400" dirty="0"/>
              <a:t>$500.000.000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71979" y="961871"/>
            <a:ext cx="6697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Fiestas de la Independencia de Cartagena</a:t>
            </a:r>
            <a:endParaRPr lang="es-CO" sz="2400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756856" y="2388342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0" y="2388343"/>
            <a:ext cx="5387608" cy="359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38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48251" y="2631277"/>
            <a:ext cx="342577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</a:rPr>
              <a:t>Municipios Beneficiados: </a:t>
            </a:r>
          </a:p>
          <a:p>
            <a:r>
              <a:rPr lang="es-CO" sz="2000" dirty="0"/>
              <a:t>46 Municipios.</a:t>
            </a:r>
          </a:p>
          <a:p>
            <a:endParaRPr lang="es-CO" sz="2000" b="1" dirty="0"/>
          </a:p>
          <a:p>
            <a:r>
              <a:rPr lang="es-CO" sz="2800" b="1" dirty="0">
                <a:solidFill>
                  <a:srgbClr val="00B050"/>
                </a:solidFill>
              </a:rPr>
              <a:t>Valor: </a:t>
            </a:r>
          </a:p>
          <a:p>
            <a:r>
              <a:rPr lang="es-CO" sz="2800" dirty="0"/>
              <a:t>$854.000.000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16675" y="1079147"/>
            <a:ext cx="681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Fortalecimiento </a:t>
            </a:r>
            <a:r>
              <a:rPr lang="es-CO" sz="4400" dirty="0" err="1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Biblio</a:t>
            </a:r>
            <a:r>
              <a:rPr lang="es-CO" sz="44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 Red de Paz</a:t>
            </a:r>
            <a:endParaRPr lang="es-CO" sz="2800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182124" y="2310229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72" y="2246979"/>
            <a:ext cx="5512158" cy="35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72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295964" y="2618437"/>
            <a:ext cx="85260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GESTIONES</a:t>
            </a:r>
            <a:endParaRPr lang="es-ES" sz="72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83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489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GESTIONES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847009" y="2798701"/>
            <a:ext cx="30394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Impacto: </a:t>
            </a:r>
          </a:p>
          <a:p>
            <a:r>
              <a:rPr lang="es-CO" dirty="0"/>
              <a:t>700 niños y jóvenes de El Carmen de Bolívar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Contrapartida de la Gobernación: </a:t>
            </a:r>
          </a:p>
          <a:p>
            <a:r>
              <a:rPr lang="es-CO" sz="2400" dirty="0"/>
              <a:t>$40.000.000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854557" y="998130"/>
            <a:ext cx="5512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Apoyo a la </a:t>
            </a:r>
            <a:r>
              <a:rPr lang="es-CO" sz="3600" dirty="0">
                <a:solidFill>
                  <a:srgbClr val="FFCC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Escuela de Música Lucho de Bermúdez</a:t>
            </a:r>
            <a:endParaRPr lang="es-CO" sz="2000" dirty="0">
              <a:solidFill>
                <a:srgbClr val="FFCC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641988" y="2352215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4" y="2451652"/>
            <a:ext cx="5244797" cy="347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/>
          <a:stretch/>
        </p:blipFill>
        <p:spPr>
          <a:xfrm>
            <a:off x="4457422" y="0"/>
            <a:ext cx="4686577" cy="685376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448056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dirty="0"/>
          </a:p>
        </p:txBody>
      </p:sp>
      <p:sp>
        <p:nvSpPr>
          <p:cNvPr id="6" name="Cuadro de texto 6"/>
          <p:cNvSpPr txBox="1"/>
          <p:nvPr/>
        </p:nvSpPr>
        <p:spPr>
          <a:xfrm>
            <a:off x="-23137" y="2277903"/>
            <a:ext cx="4409173" cy="14887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8"/>
          <p:cNvSpPr txBox="1"/>
          <p:nvPr/>
        </p:nvSpPr>
        <p:spPr>
          <a:xfrm>
            <a:off x="-23137" y="2494171"/>
            <a:ext cx="4480560" cy="9677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6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TÉCNICA DE CULTURA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704723" y="5443920"/>
            <a:ext cx="31098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bolivarimpuestos.com/images/plac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95" y="197011"/>
            <a:ext cx="1490870" cy="6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data:image/png;base64,iVBORw0KGgoAAAANSUhEUgAAAOUAAADcCAMAAAC4YpZBAAACQ1BMVEX/////9XYAAAAAcrztHCQAdcJQXmaV5f84VWQAs/cAqusKdL1UbnmS4f9paGnz8/Tj5OV2rMQAgLICNlsMm9QXAACYmZspKkD/8gD/+3nw8PSMhDVOTU6L1POYc0ethFkYRmqRcUuxr6+edkVjiptKGQn/6wC6jmJnVVYIJkjBw8QokDvMnG/d3NwsJBtSOC0eS2L/4ADz6nGBgYP/2AAXUm7hNS3/95LGxsf0Ex1IOCt0c3M6Ojz/9gBaW12Cwt3//NQpJSZbfIr/9oX/+bL/80o8Lyz/9FsgHR+hoqQAa5X/8zX/9WlERkj/+r7/95D/+sqINyKZkmL//ef/+baKi41KPTP/+KAkIiMUGCAWEBKPRDI9Pkbq4nkAAA43R1AAl8V4cT7/0AVEQDBUPSZGRUBlXTKwq3srKzUAACLQx1VXQ0FWUzrLLS///+6unjx2Qj9cTkB7aFati2k4Sz6LdF2df2IAO02YlGvWwDWQhwBua0+kmT9talLi25DOy6zb1q3h3KHnzTXFqBJhX1Xm0BXBwLOpjy2EbRXo5tClpJpeVDDd01CBZ0pKQx0vaYXg0jSOjXpTVWXAunJ4cizQyG2GgVOyrF2yq1VQKCytki98ejiFPz3Nt0TZtAjJUTk1HStlUhtcHiO7sg4eHC6jKyDJxZGOhzDTSTUzTDRucDqXfBIeXo0iMSFvUjVycWUAIy8tEgCYfTnIvAsNEjteTAkfKiswezyTNTh4ABk7az81iUJIVUuqkUnIvm+FgWMjCyBEkK6HAAAgAElEQVR4nO19jVvb1tm30Zu37dZWUrpWYFDL0PridxpiJWKJEh3UqIBtzYhkJDLgGlLiChTmjNgOLgySNIlplwINgfDREtJ1ocm6Z222dqN9ujU8f9p7zpFsyyYh6Qo428vv4rqQZH2cn+773F/nSPJ4drGLXexiF7vYxS52sYtd7GIXu9jFLnaxi13sYhf/YaAETuPpUrdiy0FLeQg0LaqJRFhnSt2qLQQlMIpuhvMAKggmUl3JVFimsvtInOGA42maojY942OHSk7Ww9PpVF0eqTBQ2EQKJOt8YRnvRBlqOPG5gzcP+YGuiJz0b6PQgqibw746N1Jpv06SSqLOV+fzVft5tBvjry5ATU1NMuHXFe3fgaikqMlUXSGGe7u7gQ7UBFz2+XzTABFRa3zVxfhJdc30m6rCP+a6KylguK4YUFsTw0k1SAIfZlmdUCgPXZ/aQPIliJ+8VDMNWL7URDaBoPg3coSiPAtSdek1ghOTNsvqBOkRDm0giVlC1EwnCOWx7aGGej+OdXXs2bCvLg0+EyQVq2zNoTBhcIc2KqxNctqvRlQT6PJj1kMrBUkjAUFkfKlUqjpd3C/XetNQbcGnjIcc9rGwfyaH/YZw6L4aW1OT6GXTw8MJUze76oH4uIhU4ERFV3t7QWI6ASzL0hOmP1HgRHqR1akzu4CHqweJdDrl8yXl+2ls9UsJE2RSwyxIpnyppA4AjCJkruS2iNJYfziTAOFkurp62vQnsU9IdrlVN7mWQf/S3V00H0n6bKiSmt7IcrrbtO9P0p+BC6lk2Ewmw/7SGl1K0xPTwwmQHEZNhP+xEiaB+TlIu1ie1bEN+mytkkk4JH3Tir6R5ecgCQ/Gh6aS2Fin0ujs02GFKxlHRofqlwgnq5HZTIJECtmTGtjM6uphMF3MMvHpWYpMZ1mmwl3F/rLGxIJMm6bP9j9mGgURqQSU63CYLYk8KS2aSMM7DnsQxLAJm4RanVybxo1PA5N1OufwGov+ZdYU3vLlkOydLmSZsLrsA3y2GOt8w7ATI8+D5JmaPrTz8kS6mvYN+zPVPrsZw+h/dY5s9TDMPxJOJNuroj4GgtC41uVYpnqTRXYHCs2JC9MmMl/wRFhB0AVM/3D1NOyfO8sR3eU0CKfsW23ZNiVtYrK4b3YnobkBKrY74LMEJGn60ymfC8M1brMD4Ml8jtVCkobSQ/9T8Ny2svjNmurpQzuot7wOY5lUAqRRwIaU1mc3CGQNaCoBSabURPVwEN4NFPukzU/N4To3SV91zvqkaxJqOmX6U75EMGkHgb7q7NngrYMdH904eD54NxRpJyhSHDiURiYw6ZhCOwZAHFMOjWmgJ+rSXUkfCmCh8sE+CtYAyOhJF8kU6E5ic5VOdJsJAI0vpFodBsg6O7cK9/lqXzoMplN4R8i3erpekbZdnjAch6ygXcDckmrG8W94wWmdJWmHEl1mXZ0fQPF0A6B2B4Ndie5pkFfZ6oSpsmoimUwAHXbX1FrCVw2TlnqG60o4dwsaXf8w7gDTwI991bQZnq5+aRqQ2xwQkUSQZbt7wymXHFOppOUEO77UtBlFJQ9OAynYFaGAoO4mMtCc1CUTPj3PMg184WG4RyKcqUOdOAXC6RrVgMdSopXAPRjZMChG3H3RAubp79bZMEHI28pS4AVeD7LDw9OfJ0Dwbnr4888TZrfNMZVOvlmvcM591g8FLV9dQoe99y9pH/QN4WGf6XOxrEuG65Jm3XA3NGOwD6a71ENB5yKMXv/mcNoRoxpOJJLTw5mu8JtvJqeTIMjyEr/dnVOQSZKUDUZjWfRfJFVoWNPDSRMARXSFnJTAJFJ+mYM8wr40opIaTuRZpvypFOyH3akU1EqgkeGahOGq7wkayUJBJ6drajIqUOA1WZbV4dVIhWVlYZs5umAXo7gI0FlFMTReKr62oLCah4EKm6zLsEhsic9dVjaR8EFjYibRQkKDcZRedDwt8JxBKroZJAgOXc6pflGVlTvmTWjOEA0kutzV7w85DUVW15tJwVxDdcnSl/SnTTWdCPqG1fQ0mb1pG0E5F4C6IYrMDkoRgi/v/+2t3/aXMw+7rXIiHBlOKKoudgEm7GKZ7ja7SKDqiWRvOEE+9ILSLPjtrVt3LHEHo1kuNhqqbaoIzfQrgodmZOaBpl0ieQ7ISBx0JaW6gp+UzksULVGkymibeXpeFuGvhn8oVNHUVDvR//AbslWQrNGJvqraioqmiiqLsfpGVPWRjB5b7RJm1LkzlZseQhLnOmKiPDnT1FTRNHru1kS/8b2b/4hQ3p0As30heN2m0Hj3vX0xllU22x8aEk0zDLG7xiXLoCIazMPKzByrmHM9Y7EAvFhF061ya2hidQf6Jk12G/T7E3FG6q8dj1bNhFr3BTqQLxcEezRkQ7+RROv9/r47VYsdKo7wpu04L2UODHQsLPfHwKy4wTx7Kmn7dFDQgl5Wti8UGjL7aldk4dToHVGIRLc5CSO/+HDWuD4KhMrY4CkteisUag0sGDw5Wx7VdT1aXj4rM+68gTKsqolWiEDbOoutTlTFqXQqc7zzQHPzvn1To1WxctKVU0maOAtPhE7303KS4aNlbYFQ6G9ctKqK8ZDLo1Fj8rK1rQKl2dGGeO/KEFRQUjU80S8hy7b17r+Pr9TWon7aFJoaunM9FiU5AVMV9PjQEDRTcK/Mr7EMzQsKSs8ySXWgs/NIc1lba2hmaKbjY4B40pIR7Xr/+vjgRBPshxW1tRNDv6sv72kLtIYSAg2A5OHjE7HVmw3/pW0nS0ofarx5uWHU4j2KynnUmVBoKp64fLIBARNFTGemls6VRw1N0wARs0zEMjDWCzMMlExfET+Hka+a7M20YJaB0NIpq/96IiIzpKUvDE4FMENIsRaf9eYX5fegLOMSrQCBIhdqb15uvDS5jSpL0R7jd42NkM/Q+0CHdqN+pmLG/OLkyUa00WEJAbW4rez8yPr6+rULh69EQ2jDfMYfBuyw/71j74CucHjal2RboMpClq1VzLEL7127tr4+gFdD9kkclvDUK9ZSKAS11cNEYn0NcGvjzegDo4jvD4llmMlLjQ0rDRWj9Sj1qJ9pWgqfPIlobmDZfORAZ0v70cPHlMEmKHHApnzpRO9duIEHKKHxWxdtloHJd44dPtreYivwBpbw7F9kQqE+qKP06lJTxehEQ8OHsxq5baO9kv/j2LuQ0FisL4ZzH2umIhD78AEsD3TaLI1xyDLQ4ff7WXAObbhippNd1rnjDq0p6xhmmRXtRpaJeaSx8Hqc2ddvXoKyTHz8vrhdLIWYrZxjombbxFlofTr6HsLyneuhJrglHlUHbl+EGw4fe0+5BljzIuyXXm+gdWX2N5uybLwchf0SYKsqcJo5AbX4ZON/bVt0QOkrmCbIRjpiFdTF8pubszxWPzQ4OD8f09WRkZFrdxH0jKp0xcx4PD45OVmvbcqysfHcYiA0kw2VPNHLWL6T21fPMz6+2XhytD83M0CwWkOBhS/grcUcH8CSnSVXe08BRe0WGY1DkDSV1VVWYZDrt6QHsUREGxtHQU9raDmnoPzqENTZD63tC9sp5f2/fwzyeQFFLre2zoOTjZeW+6pWGrDHhG6gkOVvDEZQdQUmwEBxnDmvowF4JYi8HqUKG1jarmRifLlvqLHx3bG21ik1HwZI0djf/w62tTQrcQUV0cpoVVtb/MMGdn1kXSmPjlV9+eVMK4qH2rzNR7L9kjA4VQeAhdLUeQjJIFhFV7rUICPBVUK8krOxXsSydWbmy5U+szx699pI9OYlMN82aBVEATC/3rkETID3V5iNz430nYyePw4JXXlvtdyKTV6vqlqcu3f+/MWLF99+51omSMowkSRVFQSDsg0A1KDKwo14TTfvvnfhbbj3+fNzcx1V1ydjlrWqXLkCqR+/9uFlfW4BkyzRKLxIiLSkjn8cK19ZjUZhHMuqokfQDHI2eqqXcBCVYQiksVEOBBlC0TA4kpAZghR1Z9Vg8e69CNYJEvZejxZkWR2e1Bo31ck7/SKtWWBnCwVZkF/06dHx2tqZ619Eh6YG5+/dtiSK7SjACHihd6yjI7bekYl36Atwy/sG439d/fmvfn7jV6//ysHrDuylX73+Aq3dffv2vfnBQfPb2GCoYgJEJ1eipWHJg5v916FxrZiJro63tpUd6YxSdLm3zIHX2+ztSXz6zTdr62VzXu+9+bJ5+Ju3ivL834Ovf7Tnk1+fOfPJ/j0unP7kzJnXT8OF/f8HsmyHxqgt8LfyqiZoakfVlW93rkpQAEoE5knsQmZGp1rbvJ3rrIuld65j7Ntzn/7sZz/7am1s4dv57OaqSshy/0c39KpbQ2PW1wdzJL8GY7du9YGv92OWVuI2ZNk2ODpRgRzn+KpaGlFCg1t/GTtKZPlb2+ZNxc2yY+2bbz797Ow/fvYVOAuXuua8LpZ7QB80xIHAoPl1luTrsRmYhQam+v+AWYocGOmBaRlOwGBw0L9pNWIbQUe/bbRZQg8X6LA4j55j6Z23/gHF+LNPza/WvkELX4EeF8sbfwoFypqbywKDlqO0n5yF6tDcDMUX/wSxNDyCkunBIQIOgm7Wl2jQnSZjK1mWUzEAFNklywWkq4im6iycXfTmWO7/YKq1uRPGAc1tY69jnT14Zry17ADccqRt6deIpWKQuh90ZGU5MQlKNrWAK/8QswzdKV9sPn97JC/LMvYrm9w3//MPZ2EhL8vTZqjtwPHDh9s7vYO/xiz3/3wqcKTl6OGjnc09sT8ilu9duNh5PhMfbUKx3qXYThZiiyF1XYYkZybjg97m8wPXXLKMOuQ+/Z9v7IWvMvvyLDOhss72Y7+BnAb1LEvI+9hvDrc074t/BFma19672Nm8r8Mar62obYhvW571SOCtiYZxayHQOj9mnXPb2L9glv/4BoT939iE2Z48S9Da1mnLcumMbWU/GISyPHz4aEvzvB9qLG++tw6iA2WBe5PxmYq+EnmRHOS+SXO0b3Fwdf18S3u0gOU/oKtk5988FP3sG0SUzctyzwdLgSOdx4+3HGn75yeY5MEby4HmzuPtLQe8i2cQy8zh9ou3rbH5xNK4VWWWyotkwXcNzUTjq+XnYavd/dL6BoD+hXvefT8/5J1b6Pef/coly4MfnR0MlB050ly28MH+PVCYB/fst4YCXrjFO7+6H7KUiLtvwyRlfTVmDU29X2pRevjJUWs8cGrRe+R2Iurul6sdPTD8KUMs4b/5hbWxvCwP7vn67FJboG3+T2D/wdNf//d/f/3Hgx9Zyz2BQM/i2ifIX/Is0zXSeeTIqcXBaNX49g49PwI4AFaaQnd75s9FOcptY8958RJiicO9mMvGQul99Ae/6f/gxv49Nz5bXlpcjp3Zs/+MP2z6z/wRR3g8CR0VGGgeGQy19ltsaTkKHBmbgWnzvQ7LoD0UyLNcd2Idh2WZd93lL7HBOX369P6De87EZ0Ktra1T8TN4y+k9e7IsUb4cn2sLVdRWrWolnG8o6e/3L0C/HVoCGQWVa3V3tF5WwLJsX1lZIUuMj87OtJY1H4FxuWOG8iwpVLOLnQtUNFUM9U+apXoORepemEC1i6bRU/fmIEvRHftsYFl2X5Yf5EMecLCApaALHu5cT2y5CVdIvq3fsSG9QpDAjOMY9hbb1gxEMaJ8Z5Yw1MuGPINmoSyFIKtFB7xz8VZU6xqKmSXKooVK+W8OywAaMMiQbOV3ZekOefYXsgTX1gc6vXP9KGBvWi6XNg4a7gQoZjY+ilnOgH1lBzqP3jVY+jtrLA55jsGQZ7BIY2lwAcYIzX2LqJ5XMbFsiSWQJc1Y19FwXu1CZmV0ssN7nswEaf27soQpWAD2y+Mw5Fk+U8jSI3bdHTgwv7r0ZR8LM+mKiar3n9iRmYYuQCOPM+iK2tjyGKufO78e1QTqO7Pcs39tCYY8B5q996zTxTaWE2MXB3Q2sxxfQVWRhkvvru6soaWD3zbgDHplpW+oqWkwask0GmH4Diz3I3+55+Dp3y9M7ds3uGCdPog3uf2lh4ta661NE+UzCyE8nDAa21FDyxAfv3uyEYpyQe0wQ62T9lSY78Lyoz9YbPT3X8MA7ww4e/bEjdMH99/4Pcv+/g+IbZalp1KKzjeNj/VZEyiVHvrdIXYnTRAv8bMJmMHXZvpip8ZnYvZ0lu/A8nVzqTUUmhrz5wzrH/3LM6FQoMqJY7MBurjYumr16RMNEw1Dq4yw0zEQ+W7DSnTCf33x1q3QpPQdWcKcJBQoK2sLoJzE7otgPBRog1uWrNMultTs/Myt8XF1oipeO7G9cybuB0q9OTFpzcRIHfbLqlmB99DUI7OE+WVr2ZHOziNlAT2XX7a2NXeiGmzVGYel4BEkBrQ2wYvMDp07tVLbv+NRnvZx4+Xo2Md+QShfaQosE5yHkx+Z5WkQajvS0g79Ydt4rlbQ2tzZ3n680zvot1nyJEWBWE9oBoawSr+Zud5weXanWZIfNi5/EZ+VBY8EqubjJLJITHFUADNLJ78sYvlPXPc5dhRyYnPVrQMwPMjWfSBFAC0N719cQnZVJK0V89Il/w73SopdadRvruD5d4JIMtzsrHoXKC6WkFvP/FLHuhpcvDffnCOareHlWDo1PBgEQZYo1MM1PJ7klEx0VuREEo13VZJ9DeWXGz/e4WqlEDvZWH6zYQXIBnIivDV3/uI11c1yfmTMBJn1gYGBdQXERwpGEPb7YfjacvTo8QPeBace+8FQAGrs0fZOr13dIjn2wsXz5/CwNydG+xoaMpcbtm8ywf3BxxsbrZsNqFCKVrvmDnS2X1NyLL0D5WBhoMfroHluwSzvcFVEbvwJW58D3lxt/Y9np5D16Wze989PMEuJPdze0mkiSUrdQxWY5Yc7XBrhxhqhLCeWJywkSm2yGbK8kNdY7/x8T0FvhNq77qpu7QcLgTZIf/7s61l/eSa+L4D68dgH2F/KmghZHpiz0NXI3w6t1EYvN6zs8GAJYvmtdWq1z6BEQwQ9XsjysJm3sd4iU5vb4kQF+89YC0uL//y9e8zLGltaWrdu2BEeS76DWDYvsBop0bHMqfL+S40f7jBLpLGNl6oyGegndWK9p2fgYvvhuwCxfAjuIJYHD6LRytdP7z/owulPbtz45DRcQJVKoF853D5wu3lOhU6K0hfioxMNjTutsbR5s3H0W2s0zuEHMTPm6u32w+8FaRqQD4FCQb/wEERoKcIeO9yesTImmtBNRSfiY0MTjb/b6bBAebfxi/BorYljO4kwAJTlO900rW7FyVlaImTE0iDsSG92dOILcOlk/U6HeHzs0mW24ZJuT6liSBOyvNILZfnEvwZWca1AWRIGZLmuyPb5xaHalf7GEgyXiJOj1uiEw9KjxVvaDx+DLP1PPhJefbFw/cUn9rpWTtA0ZjlgZS821ND/7TbPcL4vKOVO1WRDzIlG5BFoY69AjQVPPRLAiaL1iHtDt8PyIrBvIlU+MQRGg6Uo4tHW6GT/oj3zULM6O23rc+gHj4AfPvXX5wo2XPWfcP/8Fk1j69MyoiCatNw3VD4aL03dmemb6I+vA5nRZHDvQMuFCwB6kvAPfvhwnBCNq+71q4r2lPs4yBKw16683dJ5Lspooh4fs1ZGo6V5DYVQXls7bsbHrv92fJ/3/Dnd4mBOAp55KNgXGA+nuja8wNLMCfceUCdYgQTgNoxq79wZWwB9ExVVJaqt0z+tRQXEaP+dxbkF0AsEj46sz7MPwYsnRDTEktvvyb264JH3PuneA7KkKDlijQ3MVV23Ml/W1tZWlUJhKZ1j4mhGbFPFYNX15Y65uIQrIv69DwNAQhFAbv1lP1RF8TX3LhZm6VEGBhauLy+FmtAMipUozFN2nCUb6780WlVhP1sRaOuxZAVpbPi5B+LqX1945bnnIqR9+C+dra/UI/slXnXv+RessbI14G3Dzz5VNI0O1VbFIztddUaP0V1aWS0fx9ObIcs58wLOvMLPPwhPgSB4/vmrjmc3rtpbn1vD/oG76trzDWh9FM1855rZgx4LQmMUMatv4tsS2B+a7bUkwRpHk5unoChvt19ALPUXHgC/CNA/1mmpRDjbbS3kC/YlIEvm7rF2tqNsHj2ROPO+QcvdREnmNaEHV4RoP3o+SFUHYBYtKwLtf/F+2KvKAvnaiy++rObEoe5F2y1nbq8QfTW/96vI+vAmjArM+o5Q68Q4YDwPftp2J0Axs9Hl1sXogZYRS4Aswcv3wWsq5xFfgAtqfsIy8xRcj+YMp/KMa/8uZH3kzNstA/HAEojKO98fN4CqnF1qi92+aEkeVrhfv3zjLUXwaG/Bhb+4pp/T/ufe6M6vc2+5jngL21jl2nHzXtsq/zi89JATPZLZunjuosVRUJYbI7zn15B/XHv+Bz/4RUFOoZ14xe3ozTcKIjyWovVrt3XvPdLDy6WnaRAKmWndBy7ejtKQpflKMdaQVuprcMkstJE66W49t5Y/pBexFO8evTvQdq9cVEHpWcpDK3emAm3s7XYWsSzOvPbi9zUyzzz75KugqHsJXQUbyJezxzyLYx/yQnsUepLxO1OxzZ+d3gnIKzgqUG63Y1kWxbFP4Lo0DfRnnjmxoWijFUyIELpzB3VjWQ5glqGm0OPBEkYF+6yLFxTUL81fuPBKxE4Qjbd+8QvrPnrHFUiTD1rOcZgllzl6twOyrAiB0rPU+iuaQoPx9Za7HLKxBdbnKhAEBvryLmh6XrnfQ75awSsAuBPP28fZ1id68fbqIpTlymzp+yVFmmN6bORAiykglq5awRNdKsOeeGqN49aeeip6/7l0PJCzJokSmHq/XTGIIJYe+ULL7QTIZPTHwF16BKtvsMcLWWJ/6cq89gbVJ/a++OReBdqVF594QHhGkUHbn0gyeG3vq6/mMy8Pe6HlwJH58dUSJZaFMOpbQ233BlqusRyysa9m8XKk/jW84H9h76t7H+ANKkWAh5M8zAtP5I7EEZ5ksO23B5rbWqtK9FBQIShxMjBoRUfadZaE1ueXNv76QuTE1efw4gn/L3/51n0FQmuqPVeJkk8898s8/oJyku4LR61oR9ui9TgoLGpifB7w4G5QgrIMO6WbN67Wd731ytU3UFXnxA9/eIKjNoLTdYbHb/AmT7zh4Hl4AI7waCVjGnLHvceEJOpbCwukxOB+CV7LAgbpLMyi/nooHD50KOyv3wi/CX/BCIffhDj0gm4fGsQ2luE4MFeS8uT9URm5hwcaC63PszCzekZVp2seDS9Nh594NV/3gT6SsubOPU6vZ2fWz6Objlg+W5BYPvvsy6DmpUfCtPpa9ljbxnqUkYslKk9uBDKekn5ghNwgSxvPvPmTR0GNf6+7hqfT0Je2DJT2aRkXUHAj6Fl/qf+0GD96ZOQO6aU9MMRVLrSMoJfqyI+DPLkIh2TpRHjh//398fRPEUsqerFzgESvYit9gAeDNLVfjw7kWf6v742nV2kK0JBly3kzGouV/JkZBMGcGpxvPnAR6hjJU+zT35/ln7s8AhQgea3lQM/81PXHw8zKVa1t3vOozqaRHuZH35/mn0kPh+bhRQc6vW1TaunzLgTaujO/aNnjApQH/Pjp76m0T1u8R0YClKyxuSVrW1/L9B0gyDCCxUuy6KGV8j8//WDYPDbFj0SPEMECpBmldG/nfjAoYHgoxnzlxw8G5PnnTX7+8Y9VqBXKY+Mn7wsBGJSnkuceCNl6+s9Ae/DvHEfD+wQeBxe5CSpJlaPvk3/kYETLNZrZDKKqPB4GZzNIuso+GAalkJQub0pTeBzCgIeiUngwAEw0jcfCz28nOOARSvayjB0DRYrb95K3xwcCofxbdLvvCeNxKeTsomT4/0HPPRL4j/c/Hkpmmccwbt9iCDsQ2Ao8w2ic60KCBtedjkILNC0IBSsCjb6uAf/BxVxI6orb4F65ZhdaXEljGA5/KoBCZ8oeInFM/kXKrhMJrhN9P1CMqhgwhlYiBHA2AJLhGJJgcQwjGQQhi6o9yQWtwGgVEDCz4HVClUmVYGyifD7R4A0iO1wnRPKBEE12kfBKMiAI3kNr8LSC0wB4PU0hnPeyG2qOJkcS5Ja8DbBSYZ2nKyXFnkJHOi3kQdCOYgABW8t22c0lAEw8aPzgB0cwaAqvM8Oejyj5205k4x8ut+SRnKEhD80R6MEDJYivU5m9nhQkcN2AIfIvbhKCW+J9KSUfqgg4t9VB7jfVvixiCZtrOCxxi2wG9us2CbzGdxH54T2Q5aZE8nPW8uNiBo+ujCd6wZuavTm0jk/IEERudgm9NSwZwnUaZOU0Iq8ivD1vALMUIm6WGIJ9E0T7H88qRG7mTpaloJMR+3yUouezSinPUnM1gI+gTYyi5m7IFrEkikbKad0VhlIk1jfMUgraln4jS8aeJsgpFOxazk9ZloYoZBWacAXxaLqWwzKiu67Oop0YUgDOLd0iljxhFG9wl2Q03ETMknHY348lVjlOhTkXYdh7OSwploNH400iUWRGbJaF12MIHbH0SBHnnmwNS614uiZDuCuHUGUpxJKTjGzSSKiUIPGGiyVrC4uLIAMTsRvtsJSguTTsvRSiKOu0WTJuEcO+C68HWcKT2aqzNSyNHEtK4iWJp4wCllKWpSYGdVsWRJAkFZW0WRro01jOOAdiiewk42Ipwv1oFe1AgUiR47NZigXKRBFwG2IJzxbBpm1LWLpupSAHgQRpu6+aZYl+DgYxTexJJMZmqSqknh1Nxiyh9PF7jlW8A6XKHKcBNLeJYomi9t6PJY36A2YJW4YJdm0FS85lfWhkO7SCr0zxkVy/hD0Ie2u7X9rvDScYmmYipEuW6B/SBluWXFAURYPEXY8kioroNkuNcD9zKaDmMLY9YiLotm4JS4HIdxcBEZSCukuztLyN9VA6vrkbrA/pSIMLZo9RJY+CWZL4jtFEF95MFuZWWesTcW3G12OcK8hEkN4aljgpZ5sAAAY8SURBVNAo5BIezBJ6g7w5oEg8X9Bm6REjRSwlOyoAjifJNhdKU8K1H8GZ+iyj/WjgMnQuTwLcKssG6TxLeEEgPNpXbh4GKRjMXpzGysoTXTlhSo4pcViiJmRZIkaaEw4E8b3giOxxBgHwR+s1JxaSsFYyRF4uAocjPPuwfPwrRdBhOZaw0ypbw9LDdRHOl54Eu0uKRPbTW3TE7qM2S1rFTgKrH4ywcQNtt8ERyM1weSNq4L5JKU4Xp1hsuMSIms1zSFccyxDZCaaSig8w8k+yysTWaCyqlROshtIg2WZJwY6FPqwlMBGbPuy7jERLCg7GJYLQoMcRGdwGx4nIBOALYkW8nA/UGbuup0UIkpNomjeQFGnH6cBfVQ1dT+uyQwqFyL/WXty6J2l4WddhOqVkP2glGLquKKyTQQikTLKKIvPOigxXWJTHcIqoOI8P8DJLKrKS72GiQMEfs5+44lgWP91UqSnoSrrOoVyGlBU7+aDx9ZznamkDXi9vjsWtrAjSNF1ZtL6FZ3dFPVTxlbbjeqUAJQcf56/Tbw04kuH+4wdOPKV5m993BcWIDMNAS1EsEZpTAEH0wlg116doA+0r5o2HIBsMY0DbKeEFOae6gmgwhmNaJHeQ55xCIRl+RzWA5lXoKQSR6CoYzDJU6HAgNEDo2R8omo8QQMqbF4qWCUKk0dfYGILo4ivzP6iE4lTrGLe7oGguSLCQKCDUHX1xN4z6kCeFOXI+46XZSE5isFm5b3jCfQtnRvC5SFmORFxWiALZGAumKwWpPM3ajhRGijs6fOaU6cRIMHvVyoJEilcjrCMl2OQHseQjEdK9PbufQER0t3OhsvG/EYnsZL3dYQmbI+W2FGgvlyOwCUtKiRB5ryjm8mOSVQuqJTmWAojs5NiJw5IiIjmx6IVenI04PnETlrD/5e8NDbKJLRXkyIIkM8eSIgtKX1sDmnvQ56hzLJ1sAXa+oqKYRETsKuVmLOFdys0S5XJ5GKcKPOGevp5jmb3uVkIiiQdNNnKulmsZTUSKC3K688jXZiw9ZCSXYui5YQJZ8VBqxF3GdLHc8ikKFK1vzrKSzVp2mCoWF+TkiE1mU5ZSJFtnFXLtF9AwBUwkXd4np7HKNsw2oZQHsowAURT1nCDkiFq8J+xzWNCbsoT2x0msc4VPmIrTuPSXN9k5llJky0W5OUuW40QQyVbM78NSIx6BJboXWNUr2VyHw1YIHpUvquVYKltteyiOJDUWs6Q1RS76apjTL9FYHP5BjhRr7COypFXbN/A50UmEhr7DLEZcqTMZAQbHi2DLJ7STEU5Sg4glDWSJJQqfi83aOiZi65Ac2VAM1ohH6JdoCAzfSSVX2mEIlMCzIJKvfSEHQpKkuuWRj4z5oRbQ+Ms2emHxNMsS+XW7rBUpnqFsEI9gY7HHQfW8HCVaV3gMEMlxcsagaFA8UvU9IeFnJCuRxvIEB6+pFzqqnN9y+pWQ9Y45wJY93F/inxEbJmd7pOzt1PIuM9svOaK4UP39YA8BYetjEPZc3QJ/mGMpEZgllGmRjaeDTsj5EJaowiVU6rldyGx3FEDuuJz1ESPBrYxj7SEgCsmSJO7TGXIsBZslbGtRhMlky3kPYymoEVFyRUM5MyrnUoEcS5j3bKXDNHBHwLIUnS5TYF3cLG29JCMFQ4J0VzaOd/kEu2BVxBJ5obyHyMd5aD9nOR/70JHceP0WQMPmjEKFbI7A55XcAnHySw+e2OBcvyui5mlWkrkUqVLJmRG7ilnMUiKC+QyEdMmKyB6YzS89ONfZutnf9gi3AFQeLbI8Xfg+BRSy2C1Uc9NAoLdxitJo8kA+D6RB0Gm5ZKctWqHUHfvjnCToGiHK9UJaz3cHaO7ILaMJzRkpq4DQOZhUoW9Vuo0bKlEQusFxZNBwzTkQVSIocpLEKc68HXtfeHCEFA2DjOCgRiDRtJ4C+5M9uQBNuS7l5/YQRBB9OB1NBFJzH7hngoTKbfzc/b8GSVZEQcTFdUFkyYJeyYuMZoiiLHKFfYTWoOcOqqx7tj3cl9NEG9gai6LGiIb7pglZOwX3g3/5uV/wGqgFHNps5O6nANeNLfUou9jFLnaxi13sYhe72MUudrGLXexiF7vYxS52sYt/Gf8P5vHCPpvI47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cxnSp>
        <p:nvCxnSpPr>
          <p:cNvPr id="16" name="Conector recto 15"/>
          <p:cNvCxnSpPr/>
          <p:nvPr/>
        </p:nvCxnSpPr>
        <p:spPr>
          <a:xfrm>
            <a:off x="7723668" y="332812"/>
            <a:ext cx="0" cy="4635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332812"/>
            <a:ext cx="1213306" cy="3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18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489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GESTIONES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19217" y="3290885"/>
            <a:ext cx="30394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Impacto: </a:t>
            </a:r>
          </a:p>
          <a:p>
            <a:endParaRPr lang="es-CO" b="1" dirty="0"/>
          </a:p>
          <a:p>
            <a:endParaRPr lang="es-CO" sz="2400" b="1" dirty="0">
              <a:solidFill>
                <a:srgbClr val="00B050"/>
              </a:solidFill>
            </a:endParaRPr>
          </a:p>
          <a:p>
            <a:r>
              <a:rPr lang="es-CO" sz="2400" b="1" dirty="0">
                <a:solidFill>
                  <a:srgbClr val="00B050"/>
                </a:solidFill>
              </a:rPr>
              <a:t>Contrapartida de la Gobernación: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60537" y="1233309"/>
            <a:ext cx="67614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Convenio con </a:t>
            </a:r>
          </a:p>
          <a:p>
            <a:pPr algn="ctr"/>
            <a:r>
              <a:rPr lang="es-CO" sz="3600" dirty="0">
                <a:solidFill>
                  <a:srgbClr val="FFCC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Artesanías de Colombia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>
              <a:solidFill>
                <a:srgbClr val="FFCC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3574648" y="2601252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97" y="269021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98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489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GESTIONES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847009" y="2798701"/>
            <a:ext cx="30394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Impacto: </a:t>
            </a:r>
          </a:p>
          <a:p>
            <a:r>
              <a:rPr lang="es-CO" dirty="0"/>
              <a:t>Músicos y procesos de formación en 10 municipios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Recursos compartidos con otras entidades: </a:t>
            </a:r>
            <a:r>
              <a:rPr lang="es-CO" sz="2400" dirty="0"/>
              <a:t>$33.000.000</a:t>
            </a:r>
            <a:endParaRPr lang="es-CO" sz="2400" b="1" dirty="0">
              <a:solidFill>
                <a:srgbClr val="00B05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7323" y="977033"/>
            <a:ext cx="6761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Asesoría técnica musical y diplomados regionales en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10 municipios del Departamento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5641988" y="2525971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7" y="2566209"/>
            <a:ext cx="4934386" cy="32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58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489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GESTIONES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81357" y="3011585"/>
            <a:ext cx="3039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Impacto: </a:t>
            </a:r>
          </a:p>
          <a:p>
            <a:endParaRPr lang="es-CO" dirty="0"/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Recursos compartidos con otras entidades:</a:t>
            </a:r>
          </a:p>
          <a:p>
            <a:r>
              <a:rPr lang="es-CO" sz="2400" dirty="0"/>
              <a:t>$360.000.000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6280" y="1165174"/>
            <a:ext cx="7584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Proyecto expedición sensorial postconflicto en los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Montes de María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3455379" y="2512348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04" y="2712066"/>
            <a:ext cx="4572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489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GESTIONES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847008" y="3209518"/>
            <a:ext cx="3039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Impacto: </a:t>
            </a:r>
          </a:p>
          <a:p>
            <a:endParaRPr lang="es-CO" dirty="0"/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Recursos compartidos con otras entidades:</a:t>
            </a:r>
          </a:p>
          <a:p>
            <a:r>
              <a:rPr lang="es-CO" sz="2400" dirty="0"/>
              <a:t>$31.600.000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5306" y="1271192"/>
            <a:ext cx="6761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Laboratorios de formación en el Carmen de Bolívar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Plan de Desarrollo Víctimas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5456457" y="2471521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3" y="2782801"/>
            <a:ext cx="3963254" cy="29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59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489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GESTIONES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95232" y="3011585"/>
            <a:ext cx="3039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Impacto: </a:t>
            </a:r>
          </a:p>
          <a:p>
            <a:endParaRPr lang="es-CO" dirty="0"/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Recursos compartidos con otras entidades:</a:t>
            </a:r>
          </a:p>
          <a:p>
            <a:r>
              <a:rPr lang="es-CO" sz="2400" dirty="0"/>
              <a:t>$91.000.000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5306" y="1271192"/>
            <a:ext cx="6761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Talleres de conmemoración de la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herencia africana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3434645" y="2630548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10" y="2829921"/>
            <a:ext cx="4598504" cy="30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74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295964" y="2618437"/>
            <a:ext cx="85260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72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38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462469" y="3104011"/>
            <a:ext cx="303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10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CAD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2859" y="1165129"/>
            <a:ext cx="676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Consejo Departamental de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Cultura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6036750" y="2383598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2383598"/>
            <a:ext cx="5186963" cy="34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76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83700" y="3436756"/>
            <a:ext cx="303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6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 err="1"/>
              <a:t>Icultur</a:t>
            </a:r>
            <a:endParaRPr lang="es-CO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-156418" y="1303629"/>
            <a:ext cx="676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Mesa Departamental de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Artesanías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2607750" y="2581710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86" y="2471010"/>
            <a:ext cx="5106721" cy="34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10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528796" y="2881804"/>
            <a:ext cx="303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9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Alcaldía municipal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156418" y="1303629"/>
            <a:ext cx="676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Mesa de trabajo en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Magangué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6183599" y="2361950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0" y="2200755"/>
            <a:ext cx="5680211" cy="37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48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17829" y="3259788"/>
            <a:ext cx="303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25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Alcaldía municipal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156418" y="1303629"/>
            <a:ext cx="676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Mesa de trabajo en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Mompox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3235963" y="2522459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8" y="2522459"/>
            <a:ext cx="5046361" cy="335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0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270206" y="2244951"/>
            <a:ext cx="8526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8822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</a:t>
            </a:r>
          </a:p>
          <a:p>
            <a:pPr algn="ctr"/>
            <a:r>
              <a:rPr lang="es-E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8822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OBRAS INVERTIDAS</a:t>
            </a:r>
            <a:endParaRPr lang="es-ES" sz="6600" dirty="0">
              <a:solidFill>
                <a:srgbClr val="F882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00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795179" y="3134497"/>
            <a:ext cx="303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20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Biblioteca municipal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156418" y="1303629"/>
            <a:ext cx="676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Mesa de trabajo en </a:t>
            </a:r>
            <a:r>
              <a:rPr lang="es-MX" sz="3600" dirty="0" err="1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Cicuco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5567396" y="2522461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9" y="2522461"/>
            <a:ext cx="5013755" cy="33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84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61278" y="2988523"/>
            <a:ext cx="2931458" cy="172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12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Alcaldía municipal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156418" y="1303629"/>
            <a:ext cx="676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Mesa de trabajo en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San Jacinto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2936004" y="2367976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73" y="2210463"/>
            <a:ext cx="5432896" cy="36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3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722496" y="3035537"/>
            <a:ext cx="2931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53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CAD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5910" y="864014"/>
            <a:ext cx="6761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Taller de Emprendimiento Cultural y Fuentes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de financiación para gestores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6189157" y="2473444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7" y="2305414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83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39383" y="3328489"/>
            <a:ext cx="2931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94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 err="1"/>
              <a:t>Unibac</a:t>
            </a:r>
            <a:endParaRPr lang="es-CO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15910" y="864014"/>
            <a:ext cx="874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Jornada de socialización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Convocatoria Programa Nacional de Estímulos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2566726" y="2318111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2" y="2149916"/>
            <a:ext cx="5579165" cy="38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07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162214" y="3173156"/>
            <a:ext cx="2931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98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CAD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5910" y="864014"/>
            <a:ext cx="874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Jornada de socialización Convocatoria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Programa Nacional de Concertación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6699110" y="2318110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9" y="2197229"/>
            <a:ext cx="5785338" cy="38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2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792937" y="3050063"/>
            <a:ext cx="2931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65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CAD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5910" y="864014"/>
            <a:ext cx="8746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Jornada de socialización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Convocatoria INC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6400172" y="2195018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7" y="2075748"/>
            <a:ext cx="6057593" cy="40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23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27306" y="3208324"/>
            <a:ext cx="2931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17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 err="1"/>
              <a:t>Icultur</a:t>
            </a:r>
            <a:endParaRPr lang="es-CO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-798489" y="1026599"/>
            <a:ext cx="8746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Jornada de trabajo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Celebra la Música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2285372" y="2215409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31" y="2423618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06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448056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dirty="0"/>
          </a:p>
        </p:txBody>
      </p:sp>
      <p:sp>
        <p:nvSpPr>
          <p:cNvPr id="6" name="Cuadro de texto 6"/>
          <p:cNvSpPr txBox="1"/>
          <p:nvPr/>
        </p:nvSpPr>
        <p:spPr>
          <a:xfrm>
            <a:off x="-23137" y="2277903"/>
            <a:ext cx="4409173" cy="14887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8"/>
          <p:cNvSpPr txBox="1"/>
          <p:nvPr/>
        </p:nvSpPr>
        <p:spPr>
          <a:xfrm>
            <a:off x="-23137" y="2083359"/>
            <a:ext cx="4480560" cy="9677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6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TÉCNICA DE TURISMO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704723" y="5019856"/>
            <a:ext cx="31098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bolivarimpuestos.com/images/plac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95" y="197011"/>
            <a:ext cx="1490870" cy="6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data:image/png;base64,iVBORw0KGgoAAAANSUhEUgAAAOUAAADcCAMAAAC4YpZBAAACQ1BMVEX/////9XYAAAAAcrztHCQAdcJQXmaV5f84VWQAs/cAqusKdL1UbnmS4f9paGnz8/Tj5OV2rMQAgLICNlsMm9QXAACYmZspKkD/8gD/+3nw8PSMhDVOTU6L1POYc0ethFkYRmqRcUuxr6+edkVjiptKGQn/6wC6jmJnVVYIJkjBw8QokDvMnG/d3NwsJBtSOC0eS2L/4ADz6nGBgYP/2AAXUm7hNS3/95LGxsf0Ex1IOCt0c3M6Ojz/9gBaW12Cwt3//NQpJSZbfIr/9oX/+bL/80o8Lyz/9FsgHR+hoqQAa5X/8zX/9WlERkj/+r7/95D/+sqINyKZkmL//ef/+baKi41KPTP/+KAkIiMUGCAWEBKPRDI9Pkbq4nkAAA43R1AAl8V4cT7/0AVEQDBUPSZGRUBlXTKwq3srKzUAACLQx1VXQ0FWUzrLLS///+6unjx2Qj9cTkB7aFati2k4Sz6LdF2df2IAO02YlGvWwDWQhwBua0+kmT9talLi25DOy6zb1q3h3KHnzTXFqBJhX1Xm0BXBwLOpjy2EbRXo5tClpJpeVDDd01CBZ0pKQx0vaYXg0jSOjXpTVWXAunJ4cizQyG2GgVOyrF2yq1VQKCytki98ejiFPz3Nt0TZtAjJUTk1HStlUhtcHiO7sg4eHC6jKyDJxZGOhzDTSTUzTDRucDqXfBIeXo0iMSFvUjVycWUAIy8tEgCYfTnIvAsNEjteTAkfKiswezyTNTh4ABk7az81iUJIVUuqkUnIvm+FgWMjCyBEkK6HAAAgAElEQVR4nO19jVvb1tm30Zu37dZWUrpWYFDL0PridxpiJWKJEh3UqIBtzYhkJDLgGlLiChTmjNgOLgySNIlplwINgfDREtJ1ocm6Z222dqN9ujU8f9p7zpFsyyYh6Qo428vv4rqQZH2cn+773F/nSPJ4drGLXexiF7vYxS52sYtd7GIXu9jFLnaxi13sYhf/YaAETuPpUrdiy0FLeQg0LaqJRFhnSt2qLQQlMIpuhvMAKggmUl3JVFimsvtInOGA42maojY942OHSk7Ww9PpVF0eqTBQ2EQKJOt8YRnvRBlqOPG5gzcP+YGuiJz0b6PQgqibw746N1Jpv06SSqLOV+fzVft5tBvjry5ATU1NMuHXFe3fgaikqMlUXSGGe7u7gQ7UBFz2+XzTABFRa3zVxfhJdc30m6rCP+a6KylguK4YUFsTw0k1SAIfZlmdUCgPXZ/aQPIliJ+8VDMNWL7URDaBoPg3coSiPAtSdek1ghOTNsvqBOkRDm0giVlC1EwnCOWx7aGGej+OdXXs2bCvLg0+EyQVq2zNoTBhcIc2KqxNctqvRlQT6PJj1kMrBUkjAUFkfKlUqjpd3C/XetNQbcGnjIcc9rGwfyaH/YZw6L4aW1OT6GXTw8MJUze76oH4uIhU4ERFV3t7QWI6ASzL0hOmP1HgRHqR1akzu4CHqweJdDrl8yXl+2ls9UsJE2RSwyxIpnyppA4AjCJkruS2iNJYfziTAOFkurp62vQnsU9IdrlVN7mWQf/S3V00H0n6bKiSmt7IcrrbtO9P0p+BC6lk2Ewmw/7SGl1K0xPTwwmQHEZNhP+xEiaB+TlIu1ie1bEN+mytkkk4JH3Tir6R5ecgCQ/Gh6aS2Fin0ujs02GFKxlHRofqlwgnq5HZTIJECtmTGtjM6uphMF3MMvHpWYpMZ1mmwl3F/rLGxIJMm6bP9j9mGgURqQSU63CYLYk8KS2aSMM7DnsQxLAJm4RanVybxo1PA5N1OufwGov+ZdYU3vLlkOydLmSZsLrsA3y2GOt8w7ATI8+D5JmaPrTz8kS6mvYN+zPVPrsZw+h/dY5s9TDMPxJOJNuroj4GgtC41uVYpnqTRXYHCs2JC9MmMl/wRFhB0AVM/3D1NOyfO8sR3eU0CKfsW23ZNiVtYrK4b3YnobkBKrY74LMEJGn60ymfC8M1brMD4Ml8jtVCkobSQ/9T8Ny2svjNmurpQzuot7wOY5lUAqRRwIaU1mc3CGQNaCoBSabURPVwEN4NFPukzU/N4To3SV91zvqkaxJqOmX6U75EMGkHgb7q7NngrYMdH904eD54NxRpJyhSHDiURiYw6ZhCOwZAHFMOjWmgJ+rSXUkfCmCh8sE+CtYAyOhJF8kU6E5ic5VOdJsJAI0vpFodBsg6O7cK9/lqXzoMplN4R8i3erpekbZdnjAch6ygXcDckmrG8W94wWmdJWmHEl1mXZ0fQPF0A6B2B4Ndie5pkFfZ6oSpsmoimUwAHXbX1FrCVw2TlnqG60o4dwsaXf8w7gDTwI991bQZnq5+aRqQ2xwQkUSQZbt7wymXHFOppOUEO77UtBlFJQ9OAynYFaGAoO4mMtCc1CUTPj3PMg184WG4RyKcqUOdOAXC6RrVgMdSopXAPRjZMChG3H3RAubp79bZMEHI28pS4AVeD7LDw9OfJ0Dwbnr4888TZrfNMZVOvlmvcM591g8FLV9dQoe99y9pH/QN4WGf6XOxrEuG65Jm3XA3NGOwD6a71ENB5yKMXv/mcNoRoxpOJJLTw5mu8JtvJqeTIMjyEr/dnVOQSZKUDUZjWfRfJFVoWNPDSRMARXSFnJTAJFJ+mYM8wr40opIaTuRZpvypFOyH3akU1EqgkeGahOGq7wkayUJBJ6drajIqUOA1WZbV4dVIhWVlYZs5umAXo7gI0FlFMTReKr62oLCah4EKm6zLsEhsic9dVjaR8EFjYibRQkKDcZRedDwt8JxBKroZJAgOXc6pflGVlTvmTWjOEA0kutzV7w85DUVW15tJwVxDdcnSl/SnTTWdCPqG1fQ0mb1pG0E5F4C6IYrMDkoRgi/v/+2t3/aXMw+7rXIiHBlOKKoudgEm7GKZ7ja7SKDqiWRvOEE+9ILSLPjtrVt3LHEHo1kuNhqqbaoIzfQrgodmZOaBpl0ieQ7ISBx0JaW6gp+UzksULVGkymibeXpeFuGvhn8oVNHUVDvR//AbslWQrNGJvqraioqmiiqLsfpGVPWRjB5b7RJm1LkzlZseQhLnOmKiPDnT1FTRNHru1kS/8b2b/4hQ3p0As30heN2m0Hj3vX0xllU22x8aEk0zDLG7xiXLoCIazMPKzByrmHM9Y7EAvFhF061ya2hidQf6Jk12G/T7E3FG6q8dj1bNhFr3BTqQLxcEezRkQ7+RROv9/r47VYsdKo7wpu04L2UODHQsLPfHwKy4wTx7Kmn7dFDQgl5Wti8UGjL7aldk4dToHVGIRLc5CSO/+HDWuD4KhMrY4CkteisUag0sGDw5Wx7VdT1aXj4rM+68gTKsqolWiEDbOoutTlTFqXQqc7zzQHPzvn1To1WxctKVU0maOAtPhE7303KS4aNlbYFQ6G9ctKqK8ZDLo1Fj8rK1rQKl2dGGeO/KEFRQUjU80S8hy7b17r+Pr9TWon7aFJoaunM9FiU5AVMV9PjQEDRTcK/Mr7EMzQsKSs8ySXWgs/NIc1lba2hmaKbjY4B40pIR7Xr/+vjgRBPshxW1tRNDv6sv72kLtIYSAg2A5OHjE7HVmw3/pW0nS0ofarx5uWHU4j2KynnUmVBoKp64fLIBARNFTGemls6VRw1N0wARs0zEMjDWCzMMlExfET+Hka+a7M20YJaB0NIpq/96IiIzpKUvDE4FMENIsRaf9eYX5fegLOMSrQCBIhdqb15uvDS5jSpL0R7jd42NkM/Q+0CHdqN+pmLG/OLkyUa00WEJAbW4rez8yPr6+rULh69EQ2jDfMYfBuyw/71j74CucHjal2RboMpClq1VzLEL7127tr4+gFdD9kkclvDUK9ZSKAS11cNEYn0NcGvjzegDo4jvD4llmMlLjQ0rDRWj9Sj1qJ9pWgqfPIlobmDZfORAZ0v70cPHlMEmKHHApnzpRO9duIEHKKHxWxdtloHJd44dPtreYivwBpbw7F9kQqE+qKP06lJTxehEQ8OHsxq5baO9kv/j2LuQ0FisL4ZzH2umIhD78AEsD3TaLI1xyDLQ4ff7WXAObbhippNd1rnjDq0p6xhmmRXtRpaJeaSx8Hqc2ddvXoKyTHz8vrhdLIWYrZxjombbxFlofTr6HsLyneuhJrglHlUHbl+EGw4fe0+5BljzIuyXXm+gdWX2N5uybLwchf0SYKsqcJo5AbX4ZON/bVt0QOkrmCbIRjpiFdTF8pubszxWPzQ4OD8f09WRkZFrdxH0jKp0xcx4PD45OVmvbcqysfHcYiA0kw2VPNHLWL6T21fPMz6+2XhytD83M0CwWkOBhS/grcUcH8CSnSVXe08BRe0WGY1DkDSV1VVWYZDrt6QHsUREGxtHQU9raDmnoPzqENTZD63tC9sp5f2/fwzyeQFFLre2zoOTjZeW+6pWGrDHhG6gkOVvDEZQdQUmwEBxnDmvowF4JYi8HqUKG1jarmRifLlvqLHx3bG21ik1HwZI0djf/w62tTQrcQUV0cpoVVtb/MMGdn1kXSmPjlV9+eVMK4qH2rzNR7L9kjA4VQeAhdLUeQjJIFhFV7rUICPBVUK8krOxXsSydWbmy5U+szx699pI9OYlMN82aBVEATC/3rkETID3V5iNz430nYyePw4JXXlvtdyKTV6vqlqcu3f+/MWLF99+51omSMowkSRVFQSDsg0A1KDKwo14TTfvvnfhbbj3+fNzcx1V1ydjlrWqXLkCqR+/9uFlfW4BkyzRKLxIiLSkjn8cK19ZjUZhHMuqokfQDHI2eqqXcBCVYQiksVEOBBlC0TA4kpAZghR1Z9Vg8e69CNYJEvZejxZkWR2e1Bo31ck7/SKtWWBnCwVZkF/06dHx2tqZ619Eh6YG5+/dtiSK7SjACHihd6yjI7bekYl36Atwy/sG439d/fmvfn7jV6//ysHrDuylX73+Aq3dffv2vfnBQfPb2GCoYgJEJ1eipWHJg5v916FxrZiJro63tpUd6YxSdLm3zIHX2+ztSXz6zTdr62VzXu+9+bJ5+Ju3ivL834Ovf7Tnk1+fOfPJ/j0unP7kzJnXT8OF/f8HsmyHxqgt8LfyqiZoakfVlW93rkpQAEoE5knsQmZGp1rbvJ3rrIuld65j7Ntzn/7sZz/7am1s4dv57OaqSshy/0c39KpbQ2PW1wdzJL8GY7du9YGv92OWVuI2ZNk2ODpRgRzn+KpaGlFCg1t/GTtKZPlb2+ZNxc2yY+2bbz797Ow/fvYVOAuXuua8LpZ7QB80xIHAoPl1luTrsRmYhQam+v+AWYocGOmBaRlOwGBw0L9pNWIbQUe/bbRZQg8X6LA4j55j6Z23/gHF+LNPza/WvkELX4EeF8sbfwoFypqbywKDlqO0n5yF6tDcDMUX/wSxNDyCkunBIQIOgm7Wl2jQnSZjK1mWUzEAFNklywWkq4im6iycXfTmWO7/YKq1uRPGAc1tY69jnT14Zry17ADccqRt6deIpWKQuh90ZGU5MQlKNrWAK/8QswzdKV9sPn97JC/LMvYrm9w3//MPZ2EhL8vTZqjtwPHDh9s7vYO/xiz3/3wqcKTl6OGjnc09sT8ilu9duNh5PhMfbUKx3qXYThZiiyF1XYYkZybjg97m8wPXXLKMOuQ+/Z9v7IWvMvvyLDOhss72Y7+BnAb1LEvI+9hvDrc074t/BFma19672Nm8r8Mar62obYhvW571SOCtiYZxayHQOj9mnXPb2L9glv/4BoT939iE2Z48S9Da1mnLcumMbWU/GISyPHz4aEvzvB9qLG++tw6iA2WBe5PxmYq+EnmRHOS+SXO0b3Fwdf18S3u0gOU/oKtk5988FP3sG0SUzctyzwdLgSOdx4+3HGn75yeY5MEby4HmzuPtLQe8i2cQy8zh9ou3rbH5xNK4VWWWyotkwXcNzUTjq+XnYavd/dL6BoD+hXvefT8/5J1b6Pef/coly4MfnR0MlB050ly28MH+PVCYB/fst4YCXrjFO7+6H7KUiLtvwyRlfTVmDU29X2pRevjJUWs8cGrRe+R2Iurul6sdPTD8KUMs4b/5hbWxvCwP7vn67FJboG3+T2D/wdNf//d/f/3Hgx9Zyz2BQM/i2ifIX/Is0zXSeeTIqcXBaNX49g49PwI4AFaaQnd75s9FOcptY8958RJiicO9mMvGQul99Ae/6f/gxv49Nz5bXlpcjp3Zs/+MP2z6z/wRR3g8CR0VGGgeGQy19ltsaTkKHBmbgWnzvQ7LoD0UyLNcd2Idh2WZd93lL7HBOX369P6De87EZ0Ktra1T8TN4y+k9e7IsUb4cn2sLVdRWrWolnG8o6e/3L0C/HVoCGQWVa3V3tF5WwLJsX1lZIUuMj87OtJY1H4FxuWOG8iwpVLOLnQtUNFUM9U+apXoORepemEC1i6bRU/fmIEvRHftsYFl2X5Yf5EMecLCApaALHu5cT2y5CVdIvq3fsSG9QpDAjOMY9hbb1gxEMaJ8Z5Yw1MuGPINmoSyFIKtFB7xz8VZU6xqKmSXKooVK+W8OywAaMMiQbOV3ZekOefYXsgTX1gc6vXP9KGBvWi6XNg4a7gQoZjY+ilnOgH1lBzqP3jVY+jtrLA55jsGQZ7BIY2lwAcYIzX2LqJ5XMbFsiSWQJc1Y19FwXu1CZmV0ssN7nswEaf27soQpWAD2y+Mw5Fk+U8jSI3bdHTgwv7r0ZR8LM+mKiar3n9iRmYYuQCOPM+iK2tjyGKufO78e1QTqO7Pcs39tCYY8B5q996zTxTaWE2MXB3Q2sxxfQVWRhkvvru6soaWD3zbgDHplpW+oqWkwask0GmH4Diz3I3+55+Dp3y9M7ds3uGCdPog3uf2lh4ta661NE+UzCyE8nDAa21FDyxAfv3uyEYpyQe0wQ62T9lSY78Lyoz9YbPT3X8MA7ww4e/bEjdMH99/4Pcv+/g+IbZalp1KKzjeNj/VZEyiVHvrdIXYnTRAv8bMJmMHXZvpip8ZnYvZ0lu/A8nVzqTUUmhrz5wzrH/3LM6FQoMqJY7MBurjYumr16RMNEw1Dq4yw0zEQ+W7DSnTCf33x1q3QpPQdWcKcJBQoK2sLoJzE7otgPBRog1uWrNMultTs/Myt8XF1oipeO7G9cybuB0q9OTFpzcRIHfbLqlmB99DUI7OE+WVr2ZHOziNlAT2XX7a2NXeiGmzVGYel4BEkBrQ2wYvMDp07tVLbv+NRnvZx4+Xo2Md+QShfaQosE5yHkx+Z5WkQajvS0g79Ydt4rlbQ2tzZ3n680zvot1nyJEWBWE9oBoawSr+Zud5weXanWZIfNi5/EZ+VBY8EqubjJLJITHFUADNLJ78sYvlPXPc5dhRyYnPVrQMwPMjWfSBFAC0N719cQnZVJK0V89Il/w73SopdadRvruD5d4JIMtzsrHoXKC6WkFvP/FLHuhpcvDffnCOareHlWDo1PBgEQZYo1MM1PJ7klEx0VuREEo13VZJ9DeWXGz/e4WqlEDvZWH6zYQXIBnIivDV3/uI11c1yfmTMBJn1gYGBdQXERwpGEPb7YfjacvTo8QPeBace+8FQAGrs0fZOr13dIjn2wsXz5/CwNydG+xoaMpcbtm8ywf3BxxsbrZsNqFCKVrvmDnS2X1NyLL0D5WBhoMfroHluwSzvcFVEbvwJW58D3lxt/Y9np5D16Wze989PMEuJPdze0mkiSUrdQxWY5Yc7XBrhxhqhLCeWJywkSm2yGbK8kNdY7/x8T0FvhNq77qpu7QcLgTZIf/7s61l/eSa+L4D68dgH2F/KmghZHpiz0NXI3w6t1EYvN6zs8GAJYvmtdWq1z6BEQwQ9XsjysJm3sd4iU5vb4kQF+89YC0uL//y9e8zLGltaWrdu2BEeS76DWDYvsBop0bHMqfL+S40f7jBLpLGNl6oyGegndWK9p2fgYvvhuwCxfAjuIJYHD6LRytdP7z/owulPbtz45DRcQJVKoF853D5wu3lOhU6K0hfioxMNjTutsbR5s3H0W2s0zuEHMTPm6u32w+8FaRqQD4FCQb/wEERoKcIeO9yesTImmtBNRSfiY0MTjb/b6bBAebfxi/BorYljO4kwAJTlO900rW7FyVlaImTE0iDsSG92dOILcOlk/U6HeHzs0mW24ZJuT6liSBOyvNILZfnEvwZWca1AWRIGZLmuyPb5xaHalf7GEgyXiJOj1uiEw9KjxVvaDx+DLP1PPhJefbFw/cUn9rpWTtA0ZjlgZS821ND/7TbPcL4vKOVO1WRDzIlG5BFoY69AjQVPPRLAiaL1iHtDt8PyIrBvIlU+MQRGg6Uo4tHW6GT/oj3zULM6O23rc+gHj4AfPvXX5wo2XPWfcP/8Fk1j69MyoiCatNw3VD4aL03dmemb6I+vA5nRZHDvQMuFCwB6kvAPfvhwnBCNq+71q4r2lPs4yBKw16683dJ5Lspooh4fs1ZGo6V5DYVQXls7bsbHrv92fJ/3/Dnd4mBOAp55KNgXGA+nuja8wNLMCfceUCdYgQTgNoxq79wZWwB9ExVVJaqt0z+tRQXEaP+dxbkF0AsEj46sz7MPwYsnRDTEktvvyb264JH3PuneA7KkKDlijQ3MVV23Ml/W1tZWlUJhKZ1j4mhGbFPFYNX15Y65uIQrIv69DwNAQhFAbv1lP1RF8TX3LhZm6VEGBhauLy+FmtAMipUozFN2nCUb6780WlVhP1sRaOuxZAVpbPi5B+LqX1945bnnIqR9+C+dra/UI/slXnXv+RessbI14G3Dzz5VNI0O1VbFIztddUaP0V1aWS0fx9ObIcs58wLOvMLPPwhPgSB4/vmrjmc3rtpbn1vD/oG76trzDWh9FM1855rZgx4LQmMUMatv4tsS2B+a7bUkwRpHk5unoChvt19ALPUXHgC/CNA/1mmpRDjbbS3kC/YlIEvm7rF2tqNsHj2ROPO+QcvdREnmNaEHV4RoP3o+SFUHYBYtKwLtf/F+2KvKAvnaiy++rObEoe5F2y1nbq8QfTW/96vI+vAmjArM+o5Q68Q4YDwPftp2J0Axs9Hl1sXogZYRS4Aswcv3wWsq5xFfgAtqfsIy8xRcj+YMp/KMa/8uZH3kzNstA/HAEojKO98fN4CqnF1qi92+aEkeVrhfv3zjLUXwaG/Bhb+4pp/T/ufe6M6vc2+5jngL21jl2nHzXtsq/zi89JATPZLZunjuosVRUJYbI7zn15B/XHv+Bz/4RUFOoZ14xe3ozTcKIjyWovVrt3XvPdLDy6WnaRAKmWndBy7ejtKQpflKMdaQVuprcMkstJE66W49t5Y/pBexFO8evTvQdq9cVEHpWcpDK3emAm3s7XYWsSzOvPbi9zUyzzz75KugqHsJXQUbyJezxzyLYx/yQnsUepLxO1OxzZ+d3gnIKzgqUG63Y1kWxbFP4Lo0DfRnnjmxoWijFUyIELpzB3VjWQ5glqGm0OPBEkYF+6yLFxTUL81fuPBKxE4Qjbd+8QvrPnrHFUiTD1rOcZgllzl6twOyrAiB0rPU+iuaQoPx9Za7HLKxBdbnKhAEBvryLmh6XrnfQ75awSsAuBPP28fZ1id68fbqIpTlymzp+yVFmmN6bORAiykglq5awRNdKsOeeGqN49aeeip6/7l0PJCzJokSmHq/XTGIIJYe+ULL7QTIZPTHwF16BKtvsMcLWWJ/6cq89gbVJ/a++OReBdqVF594QHhGkUHbn0gyeG3vq6/mMy8Pe6HlwJH58dUSJZaFMOpbQ233BlqusRyysa9m8XKk/jW84H9h76t7H+ANKkWAh5M8zAtP5I7EEZ5ksO23B5rbWqtK9FBQIShxMjBoRUfadZaE1ueXNv76QuTE1efw4gn/L3/51n0FQmuqPVeJkk8898s8/oJyku4LR61oR9ui9TgoLGpifB7w4G5QgrIMO6WbN67Wd731ytU3UFXnxA9/eIKjNoLTdYbHb/AmT7zh4Hl4AI7waCVjGnLHvceEJOpbCwukxOB+CV7LAgbpLMyi/nooHD50KOyv3wi/CX/BCIffhDj0gm4fGsQ2luE4MFeS8uT9URm5hwcaC63PszCzekZVp2seDS9Nh594NV/3gT6SsubOPU6vZ2fWz6Objlg+W5BYPvvsy6DmpUfCtPpa9ljbxnqUkYslKk9uBDKekn5ghNwgSxvPvPmTR0GNf6+7hqfT0Je2DJT2aRkXUHAj6Fl/qf+0GD96ZOQO6aU9MMRVLrSMoJfqyI+DPLkIh2TpRHjh//398fRPEUsqerFzgESvYit9gAeDNLVfjw7kWf6v742nV2kK0JBly3kzGouV/JkZBMGcGpxvPnAR6hjJU+zT35/ln7s8AhQgea3lQM/81PXHw8zKVa1t3vOozqaRHuZH35/mn0kPh+bhRQc6vW1TaunzLgTaujO/aNnjApQH/Pjp76m0T1u8R0YClKyxuSVrW1/L9B0gyDCCxUuy6KGV8j8//WDYPDbFj0SPEMECpBmldG/nfjAoYHgoxnzlxw8G5PnnTX7+8Y9VqBXKY+Mn7wsBGJSnkuceCNl6+s9Ae/DvHEfD+wQeBxe5CSpJlaPvk3/kYETLNZrZDKKqPB4GZzNIuso+GAalkJQub0pTeBzCgIeiUngwAEw0jcfCz28nOOARSvayjB0DRYrb95K3xwcCofxbdLvvCeNxKeTsomT4/0HPPRL4j/c/Hkpmmccwbt9iCDsQ2Ao8w2ic60KCBtedjkILNC0IBSsCjb6uAf/BxVxI6orb4F65ZhdaXEljGA5/KoBCZ8oeInFM/kXKrhMJrhN9P1CMqhgwhlYiBHA2AJLhGJJgcQwjGQQhi6o9yQWtwGgVEDCz4HVClUmVYGyifD7R4A0iO1wnRPKBEE12kfBKMiAI3kNr8LSC0wB4PU0hnPeyG2qOJkcS5Ja8DbBSYZ2nKyXFnkJHOi3kQdCOYgABW8t22c0lAEw8aPzgB0cwaAqvM8Oejyj5205k4x8ut+SRnKEhD80R6MEDJYivU5m9nhQkcN2AIfIvbhKCW+J9KSUfqgg4t9VB7jfVvixiCZtrOCxxi2wG9us2CbzGdxH54T2Q5aZE8nPW8uNiBo+ujCd6wZuavTm0jk/IEERudgm9NSwZwnUaZOU0Iq8ivD1vALMUIm6WGIJ9E0T7H88qRG7mTpaloJMR+3yUouezSinPUnM1gI+gTYyi5m7IFrEkikbKad0VhlIk1jfMUgraln4jS8aeJsgpFOxazk9ZloYoZBWacAXxaLqWwzKiu67Oop0YUgDOLd0iljxhFG9wl2Q03ETMknHY348lVjlOhTkXYdh7OSwploNH400iUWRGbJaF12MIHbH0SBHnnmwNS614uiZDuCuHUGUpxJKTjGzSSKiUIPGGiyVrC4uLIAMTsRvtsJSguTTsvRSiKOu0WTJuEcO+C68HWcKT2aqzNSyNHEtK4iWJp4wCllKWpSYGdVsWRJAkFZW0WRro01jOOAdiiewk42Ipwv1oFe1AgUiR47NZigXKRBFwG2IJzxbBpm1LWLpupSAHgQRpu6+aZYl+DgYxTexJJMZmqSqknh1Nxiyh9PF7jlW8A6XKHKcBNLeJYomi9t6PJY36A2YJW4YJdm0FS85lfWhkO7SCr0zxkVy/hD0Ie2u7X9rvDScYmmYipEuW6B/SBluWXFAURYPEXY8kioroNkuNcD9zKaDmMLY9YiLotm4JS4HIdxcBEZSCukuztLyN9VA6vrkbrA/pSIMLZo9RJY+CWZL4jtFEF95MFuZWWesTcW3G12OcK8hEkN4aljgpZ5sAAAY8SURBVNAo5BIezBJ6g7w5oEg8X9Bm6REjRSwlOyoAjifJNhdKU8K1H8GZ+iyj/WjgMnQuTwLcKssG6TxLeEEgPNpXbh4GKRjMXpzGysoTXTlhSo4pcViiJmRZIkaaEw4E8b3giOxxBgHwR+s1JxaSsFYyRF4uAocjPPuwfPwrRdBhOZaw0ypbw9LDdRHOl54Eu0uKRPbTW3TE7qM2S1rFTgKrH4ywcQNtt8ERyM1weSNq4L5JKU4Xp1hsuMSIms1zSFccyxDZCaaSig8w8k+yysTWaCyqlROshtIg2WZJwY6FPqwlMBGbPuy7jERLCg7GJYLQoMcRGdwGx4nIBOALYkW8nA/UGbuup0UIkpNomjeQFGnH6cBfVQ1dT+uyQwqFyL/WXty6J2l4WddhOqVkP2glGLquKKyTQQikTLKKIvPOigxXWJTHcIqoOI8P8DJLKrKS72GiQMEfs5+44lgWP91UqSnoSrrOoVyGlBU7+aDx9ZznamkDXi9vjsWtrAjSNF1ZtL6FZ3dFPVTxlbbjeqUAJQcf56/Tbw04kuH+4wdOPKV5m993BcWIDMNAS1EsEZpTAEH0wlg116doA+0r5o2HIBsMY0DbKeEFOae6gmgwhmNaJHeQ55xCIRl+RzWA5lXoKQSR6CoYzDJU6HAgNEDo2R8omo8QQMqbF4qWCUKk0dfYGILo4ivzP6iE4lTrGLe7oGguSLCQKCDUHX1xN4z6kCeFOXI+46XZSE5isFm5b3jCfQtnRvC5SFmORFxWiALZGAumKwWpPM3ajhRGijs6fOaU6cRIMHvVyoJEilcjrCMl2OQHseQjEdK9PbufQER0t3OhsvG/EYnsZL3dYQmbI+W2FGgvlyOwCUtKiRB5ryjm8mOSVQuqJTmWAojs5NiJw5IiIjmx6IVenI04PnETlrD/5e8NDbKJLRXkyIIkM8eSIgtKX1sDmnvQ56hzLJ1sAXa+oqKYRETsKuVmLOFdys0S5XJ5GKcKPOGevp5jmb3uVkIiiQdNNnKulmsZTUSKC3K688jXZiw9ZCSXYui5YQJZ8VBqxF3GdLHc8ikKFK1vzrKSzVp2mCoWF+TkiE1mU5ZSJFtnFXLtF9AwBUwkXd4np7HKNsw2oZQHsowAURT1nCDkiFq8J+xzWNCbsoT2x0msc4VPmIrTuPSXN9k5llJky0W5OUuW40QQyVbM78NSIx6BJboXWNUr2VyHw1YIHpUvquVYKltteyiOJDUWs6Q1RS76apjTL9FYHP5BjhRr7COypFXbN/A50UmEhr7DLEZcqTMZAQbHi2DLJ7STEU5Sg4glDWSJJQqfi83aOiZi65Ac2VAM1ohH6JdoCAzfSSVX2mEIlMCzIJKvfSEHQpKkuuWRj4z5oRbQ+Ms2emHxNMsS+XW7rBUpnqFsEI9gY7HHQfW8HCVaV3gMEMlxcsagaFA8UvU9IeFnJCuRxvIEB6+pFzqqnN9y+pWQ9Y45wJY93F/inxEbJmd7pOzt1PIuM9svOaK4UP39YA8BYetjEPZc3QJ/mGMpEZgllGmRjaeDTsj5EJaowiVU6rldyGx3FEDuuJz1ESPBrYxj7SEgCsmSJO7TGXIsBZslbGtRhMlky3kPYymoEVFyRUM5MyrnUoEcS5j3bKXDNHBHwLIUnS5TYF3cLG29JCMFQ4J0VzaOd/kEu2BVxBJ5obyHyMd5aD9nOR/70JHceP0WQMPmjEKFbI7A55XcAnHySw+e2OBcvyui5mlWkrkUqVLJmRG7ilnMUiKC+QyEdMmKyB6YzS89ONfZutnf9gi3AFQeLbI8Xfg+BRSy2C1Uc9NAoLdxitJo8kA+D6RB0Gm5ZKctWqHUHfvjnCToGiHK9UJaz3cHaO7ILaMJzRkpq4DQOZhUoW9Vuo0bKlEQusFxZNBwzTkQVSIocpLEKc68HXtfeHCEFA2DjOCgRiDRtJ4C+5M9uQBNuS7l5/YQRBB9OB1NBFJzH7hngoTKbfzc/b8GSVZEQcTFdUFkyYJeyYuMZoiiLHKFfYTWoOcOqqx7tj3cl9NEG9gai6LGiIb7pglZOwX3g3/5uV/wGqgFHNps5O6nANeNLfUou9jFLnaxi13sYhe72MUudrGLXexiF7vYxS52sYt/Gf8P5vHCPpvI47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cxnSp>
        <p:nvCxnSpPr>
          <p:cNvPr id="16" name="Conector recto 15"/>
          <p:cNvCxnSpPr/>
          <p:nvPr/>
        </p:nvCxnSpPr>
        <p:spPr>
          <a:xfrm>
            <a:off x="7723668" y="332812"/>
            <a:ext cx="0" cy="4635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332812"/>
            <a:ext cx="1213306" cy="349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0" t="-6189"/>
          <a:stretch/>
        </p:blipFill>
        <p:spPr>
          <a:xfrm>
            <a:off x="4480560" y="-437322"/>
            <a:ext cx="4663440" cy="7295322"/>
          </a:xfrm>
          <a:prstGeom prst="rect">
            <a:avLst/>
          </a:prstGeom>
        </p:spPr>
      </p:pic>
      <p:pic>
        <p:nvPicPr>
          <p:cNvPr id="12" name="Picture 2" descr="http://www.bolivarimpuestos.com/images/plac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71" y="5862315"/>
            <a:ext cx="1490870" cy="6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73" y="6130636"/>
            <a:ext cx="1213306" cy="3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08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295964" y="2618437"/>
            <a:ext cx="85260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GESTIONES</a:t>
            </a:r>
            <a:endParaRPr lang="es-ES" sz="72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6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489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GESTIONES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847009" y="2798701"/>
            <a:ext cx="30394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Impacto: </a:t>
            </a:r>
          </a:p>
          <a:p>
            <a:r>
              <a:rPr lang="es-CO" dirty="0"/>
              <a:t>3.500 asistentes al </a:t>
            </a:r>
            <a:r>
              <a:rPr lang="es-CO" dirty="0" err="1"/>
              <a:t>Mompox</a:t>
            </a:r>
            <a:r>
              <a:rPr lang="es-CO" dirty="0"/>
              <a:t> Jazz Festival 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Recursos compartidos con otras entidades: </a:t>
            </a:r>
          </a:p>
          <a:p>
            <a:r>
              <a:rPr lang="es-CO" sz="2400" dirty="0"/>
              <a:t>$700.000.000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99076" y="1233309"/>
            <a:ext cx="67614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Convenio de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Promoción de Mompox como destino turístico en el marco del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Mompox Jazz Festival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>
              <a:solidFill>
                <a:srgbClr val="FFCC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5641988" y="2525971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0" y="2624336"/>
            <a:ext cx="5049078" cy="33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434884" y="2637870"/>
            <a:ext cx="30651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</a:rPr>
              <a:t>Municipios Beneficiados: </a:t>
            </a:r>
          </a:p>
          <a:p>
            <a:r>
              <a:rPr lang="es-CO" sz="2000" dirty="0"/>
              <a:t>Cartagena, Carmen de Bolívar.</a:t>
            </a:r>
          </a:p>
          <a:p>
            <a:endParaRPr lang="es-CO" sz="2000" b="1" dirty="0"/>
          </a:p>
          <a:p>
            <a:r>
              <a:rPr lang="es-CO" sz="2800" b="1" dirty="0">
                <a:solidFill>
                  <a:srgbClr val="00B050"/>
                </a:solidFill>
              </a:rPr>
              <a:t>Valor: </a:t>
            </a:r>
            <a:r>
              <a:rPr lang="es-CO" sz="2800" dirty="0"/>
              <a:t>$200.000.000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815921" y="1152329"/>
            <a:ext cx="5640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Apoyo al </a:t>
            </a:r>
            <a:r>
              <a:rPr lang="es-CO" sz="32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Festival Internacional de Música de Cartagena</a:t>
            </a:r>
            <a:endParaRPr lang="es-CO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061398" y="2358336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6" y="263787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18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489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GESTIONES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63826" y="2927580"/>
            <a:ext cx="30394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Impacto: </a:t>
            </a:r>
          </a:p>
          <a:p>
            <a:r>
              <a:rPr lang="es-CO" dirty="0"/>
              <a:t>20 actores turísticos del Departamento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Recursos compartidos con otras entidades: </a:t>
            </a:r>
          </a:p>
          <a:p>
            <a:r>
              <a:rPr lang="es-CO" sz="2400" dirty="0"/>
              <a:t>$20.000.000</a:t>
            </a:r>
            <a:endParaRPr lang="es-CO" sz="2400" b="1" dirty="0">
              <a:solidFill>
                <a:srgbClr val="00B05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99076" y="1233309"/>
            <a:ext cx="676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Capacitación en </a:t>
            </a:r>
            <a:r>
              <a:rPr lang="es-MX" sz="3600" dirty="0">
                <a:solidFill>
                  <a:srgbClr val="FFCC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Turismo de Aventura</a:t>
            </a:r>
            <a:endParaRPr lang="es-CO" sz="3600" dirty="0">
              <a:solidFill>
                <a:srgbClr val="FFCC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3552810" y="2628161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57" y="2628161"/>
            <a:ext cx="4572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66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295964" y="2618437"/>
            <a:ext cx="85260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72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79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462469" y="3104011"/>
            <a:ext cx="303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40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Montes de María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2859" y="1165129"/>
            <a:ext cx="795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Celebración del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Día Internacional del Turismo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6036750" y="2383598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8" y="2383598"/>
            <a:ext cx="4903304" cy="3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69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12859" y="3249785"/>
            <a:ext cx="303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30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San Basilio Palenque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2859" y="1165129"/>
            <a:ext cx="79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Jornadas de trabajo con la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Mesa de </a:t>
            </a:r>
            <a:r>
              <a:rPr lang="es-MX" sz="3600" dirty="0" err="1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etnoturismo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 de Palenque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3094768" y="2579405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6"/>
          <a:stretch/>
        </p:blipFill>
        <p:spPr>
          <a:xfrm>
            <a:off x="3508726" y="2889495"/>
            <a:ext cx="4935904" cy="24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68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651849" y="3021721"/>
            <a:ext cx="3039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10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Centro de Acopio </a:t>
            </a:r>
          </a:p>
          <a:p>
            <a:r>
              <a:rPr lang="es-CO" sz="2400" dirty="0"/>
              <a:t>de San Juan N.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2859" y="1165129"/>
            <a:ext cx="79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Mesa de trabajo con los actores turísticos de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San Juan Nepomuceno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6540334" y="2365458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378710"/>
            <a:ext cx="5287617" cy="39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91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34800" y="3030803"/>
            <a:ext cx="303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40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Alcaldía municipal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2859" y="1165129"/>
            <a:ext cx="795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Mesa de trabajo con los actores turísticos de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San Jacinto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2856231" y="2397857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18" y="2397857"/>
            <a:ext cx="5221357" cy="33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3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510313" y="2779012"/>
            <a:ext cx="303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2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Alcaldía municipal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2859" y="1165129"/>
            <a:ext cx="79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Visita a San Jacinto de la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Revista Viajar de El Tiempo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6195778" y="2475356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3" y="2597426"/>
            <a:ext cx="4825172" cy="3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95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47214" y="3176577"/>
            <a:ext cx="303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10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Galerazamba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2859" y="1165129"/>
            <a:ext cx="79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Mesa de Trabajo con las autoridades de turismo de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Santa Catalina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2538178" y="2544875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7" y="2832021"/>
            <a:ext cx="5762236" cy="28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651849" y="3408770"/>
            <a:ext cx="303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15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CAD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2859" y="1165129"/>
            <a:ext cx="79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Mesa Técnica en el marco de la elaboración del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Plan de </a:t>
            </a:r>
            <a:r>
              <a:rPr lang="es-MX" sz="3600" dirty="0" err="1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Etnodesarrollo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 turístico de Palenque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6421065" y="2553725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6" y="2627242"/>
            <a:ext cx="4572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82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52616" y="3142054"/>
            <a:ext cx="303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25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CAD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1496671" y="1156989"/>
            <a:ext cx="795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Comité de seguridad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turística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2021344" y="2287009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1" y="2069782"/>
            <a:ext cx="5857461" cy="38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8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05" y="2210267"/>
            <a:ext cx="4997002" cy="33313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4852" y="2721432"/>
            <a:ext cx="30651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</a:rPr>
              <a:t>Municipios Beneficiados: </a:t>
            </a:r>
          </a:p>
          <a:p>
            <a:r>
              <a:rPr lang="es-CO" sz="2000" dirty="0"/>
              <a:t>San Estanislao, Carmen de Bolívar, Cartagena.</a:t>
            </a:r>
          </a:p>
          <a:p>
            <a:endParaRPr lang="es-CO" sz="2000" b="1" dirty="0"/>
          </a:p>
          <a:p>
            <a:r>
              <a:rPr lang="es-CO" sz="2800" b="1" dirty="0">
                <a:solidFill>
                  <a:srgbClr val="00B050"/>
                </a:solidFill>
              </a:rPr>
              <a:t>Valor: </a:t>
            </a:r>
            <a:r>
              <a:rPr lang="es-CO" sz="2800" dirty="0"/>
              <a:t>$200.000.000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61141" y="938488"/>
            <a:ext cx="5885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Apoyo al </a:t>
            </a:r>
            <a:r>
              <a:rPr lang="es-CO" sz="48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Hay Festival</a:t>
            </a:r>
            <a:endParaRPr lang="es-CO" sz="3200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554569" y="2257793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7528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997972" y="3064213"/>
            <a:ext cx="3039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40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Cartagena – </a:t>
            </a:r>
          </a:p>
          <a:p>
            <a:r>
              <a:rPr lang="es-CO" sz="2400" dirty="0"/>
              <a:t>Mompox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555766" y="1090729"/>
            <a:ext cx="795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FAM TRIP- </a:t>
            </a:r>
            <a:r>
              <a:rPr lang="es-MX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Seguro te va a Encantar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6765621" y="2434456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5" y="2582221"/>
            <a:ext cx="6051486" cy="31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1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18876" y="2813287"/>
            <a:ext cx="3039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r>
              <a:rPr lang="es-CO" dirty="0"/>
              <a:t>30</a:t>
            </a:r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Cartagena – </a:t>
            </a:r>
          </a:p>
          <a:p>
            <a:r>
              <a:rPr lang="es-CO" sz="2400" dirty="0"/>
              <a:t>Mompox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713825" y="1103775"/>
            <a:ext cx="795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FAM TRIP- </a:t>
            </a:r>
            <a:r>
              <a:rPr lang="pt-BR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organizado por ANATO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2259881" y="2142908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2"/>
          <a:stretch/>
        </p:blipFill>
        <p:spPr>
          <a:xfrm>
            <a:off x="2716281" y="2279375"/>
            <a:ext cx="5877008" cy="3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197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115910" y="300241"/>
            <a:ext cx="1268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454632" y="2654261"/>
            <a:ext cx="3039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Asistentes: </a:t>
            </a:r>
          </a:p>
          <a:p>
            <a:endParaRPr lang="es-CO" dirty="0"/>
          </a:p>
          <a:p>
            <a:endParaRPr lang="es-CO" b="1" dirty="0"/>
          </a:p>
          <a:p>
            <a:r>
              <a:rPr lang="es-CO" sz="24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CO" sz="2400" dirty="0"/>
              <a:t>Montes de María – Mompox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713825" y="1103775"/>
            <a:ext cx="795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FAM TRIP- </a:t>
            </a:r>
            <a:r>
              <a:rPr lang="pt-BR" sz="3600" dirty="0">
                <a:solidFill>
                  <a:srgbClr val="FFC0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Ruta de la Paz</a:t>
            </a:r>
            <a:endParaRPr lang="es-CO" sz="3600" dirty="0">
              <a:solidFill>
                <a:srgbClr val="FFC0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7" name="Conector recto 7"/>
          <p:cNvCxnSpPr/>
          <p:nvPr/>
        </p:nvCxnSpPr>
        <p:spPr>
          <a:xfrm>
            <a:off x="6301794" y="2142907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/>
        </p:blipFill>
        <p:spPr>
          <a:xfrm>
            <a:off x="844930" y="2142907"/>
            <a:ext cx="4841185" cy="36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5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743979" y="2463855"/>
            <a:ext cx="30651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</a:rPr>
              <a:t>Municipios Beneficiados: </a:t>
            </a:r>
          </a:p>
          <a:p>
            <a:r>
              <a:rPr lang="es-CO" sz="2000" dirty="0"/>
              <a:t>Magangué.</a:t>
            </a:r>
          </a:p>
          <a:p>
            <a:endParaRPr lang="es-CO" sz="2000" b="1" dirty="0"/>
          </a:p>
          <a:p>
            <a:r>
              <a:rPr lang="es-CO" sz="2800" b="1" dirty="0">
                <a:solidFill>
                  <a:srgbClr val="00B050"/>
                </a:solidFill>
              </a:rPr>
              <a:t>Valor: </a:t>
            </a:r>
          </a:p>
          <a:p>
            <a:r>
              <a:rPr lang="es-CO" sz="2800" dirty="0"/>
              <a:t>$15.000.000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84102" y="1071198"/>
            <a:ext cx="6722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Apoyo al </a:t>
            </a:r>
            <a:r>
              <a:rPr lang="es-CO" sz="48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Magangué </a:t>
            </a:r>
            <a:r>
              <a:rPr lang="es-CO" sz="4800" dirty="0" err="1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Fest</a:t>
            </a:r>
            <a:endParaRPr lang="es-CO" sz="3200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306095" y="2193398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3" y="2463855"/>
            <a:ext cx="4093709" cy="27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1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34851" y="2721432"/>
            <a:ext cx="34257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</a:rPr>
              <a:t>Municipios Beneficiados: </a:t>
            </a:r>
          </a:p>
          <a:p>
            <a:r>
              <a:rPr lang="es-CO" sz="2000" dirty="0"/>
              <a:t>Turbaco, </a:t>
            </a:r>
            <a:r>
              <a:rPr lang="es-CO" sz="2000" dirty="0" err="1"/>
              <a:t>Turbana</a:t>
            </a:r>
            <a:r>
              <a:rPr lang="es-CO" sz="2000" dirty="0"/>
              <a:t>, </a:t>
            </a:r>
            <a:r>
              <a:rPr lang="es-CO" sz="2000" dirty="0" err="1"/>
              <a:t>Sta</a:t>
            </a:r>
            <a:r>
              <a:rPr lang="es-CO" sz="2000" dirty="0"/>
              <a:t> Catalina, Palenque, El Carmen, Arjona, Magangué, Cartagena.</a:t>
            </a:r>
          </a:p>
          <a:p>
            <a:endParaRPr lang="es-CO" sz="2000" b="1" dirty="0"/>
          </a:p>
          <a:p>
            <a:r>
              <a:rPr lang="es-CO" sz="2800" b="1" dirty="0">
                <a:solidFill>
                  <a:srgbClr val="00B050"/>
                </a:solidFill>
              </a:rPr>
              <a:t>Valor: </a:t>
            </a:r>
          </a:p>
          <a:p>
            <a:r>
              <a:rPr lang="es-CO" sz="2800" dirty="0"/>
              <a:t>$193.173.936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61141" y="938488"/>
            <a:ext cx="5885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Apoyo al </a:t>
            </a:r>
            <a:r>
              <a:rPr lang="es-CO" sz="36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Festival Internacional de Cine de Cartagena</a:t>
            </a:r>
            <a:endParaRPr lang="es-CO" sz="2000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954857" y="2447910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3" y="2721432"/>
            <a:ext cx="4438439" cy="295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2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743979" y="2644557"/>
            <a:ext cx="31424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B050"/>
                </a:solidFill>
              </a:rPr>
              <a:t>Municipios Beneficiados: </a:t>
            </a:r>
          </a:p>
          <a:p>
            <a:r>
              <a:rPr lang="es-CO" sz="1600" dirty="0"/>
              <a:t>Magangué, </a:t>
            </a:r>
            <a:r>
              <a:rPr lang="es-CO" sz="1600" dirty="0" err="1"/>
              <a:t>Sta</a:t>
            </a:r>
            <a:r>
              <a:rPr lang="es-CO" sz="1600" dirty="0"/>
              <a:t> Rosa Sur, Pinillos, </a:t>
            </a:r>
            <a:r>
              <a:rPr lang="es-CO" sz="1600" dirty="0" err="1"/>
              <a:t>Norosí</a:t>
            </a:r>
            <a:r>
              <a:rPr lang="es-CO" sz="1600" dirty="0"/>
              <a:t>, Turbaco, </a:t>
            </a:r>
            <a:r>
              <a:rPr lang="es-CO" sz="1600" dirty="0" err="1"/>
              <a:t>Mompox</a:t>
            </a:r>
            <a:r>
              <a:rPr lang="es-CO" sz="1600" dirty="0"/>
              <a:t>, Córdoba, </a:t>
            </a:r>
            <a:r>
              <a:rPr lang="es-CO" sz="1600" dirty="0" err="1"/>
              <a:t>Maráialabaja</a:t>
            </a:r>
            <a:r>
              <a:rPr lang="es-CO" sz="1600" dirty="0"/>
              <a:t>, San Pablo, Zambrano, Calamar, Arroyo Hondo, </a:t>
            </a:r>
            <a:r>
              <a:rPr lang="es-CO" sz="1600" dirty="0" err="1"/>
              <a:t>Soplaviento</a:t>
            </a:r>
            <a:r>
              <a:rPr lang="es-CO" sz="1600" dirty="0"/>
              <a:t>, </a:t>
            </a:r>
            <a:r>
              <a:rPr lang="es-CO" sz="1600" dirty="0" err="1"/>
              <a:t>Turbana</a:t>
            </a:r>
            <a:r>
              <a:rPr lang="es-CO" sz="1600" dirty="0"/>
              <a:t>, San Estanislao, Barranco de Loba, El Carmen de Bol, </a:t>
            </a:r>
            <a:r>
              <a:rPr lang="es-CO" sz="1600" dirty="0" err="1"/>
              <a:t>Simití</a:t>
            </a:r>
            <a:r>
              <a:rPr lang="es-CO" sz="1600" dirty="0"/>
              <a:t>.</a:t>
            </a:r>
            <a:endParaRPr lang="es-CO" sz="1600" b="1" dirty="0"/>
          </a:p>
          <a:p>
            <a:endParaRPr lang="es-CO" sz="2000" b="1" dirty="0">
              <a:solidFill>
                <a:srgbClr val="00B050"/>
              </a:solidFill>
            </a:endParaRPr>
          </a:p>
          <a:p>
            <a:r>
              <a:rPr lang="es-CO" sz="2000" b="1" dirty="0">
                <a:solidFill>
                  <a:srgbClr val="00B050"/>
                </a:solidFill>
              </a:rPr>
              <a:t>Valor: </a:t>
            </a:r>
          </a:p>
          <a:p>
            <a:r>
              <a:rPr lang="es-CO" sz="2000" dirty="0"/>
              <a:t>$433.672.400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803044" y="1032562"/>
            <a:ext cx="5473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Festival Departamental de Bandas</a:t>
            </a:r>
            <a:endParaRPr lang="es-CO" sz="2400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422005" y="2463855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2" y="2561915"/>
            <a:ext cx="5149446" cy="31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313119"/>
            <a:ext cx="4122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 Y OBRAS INVERTIDAS</a:t>
            </a:r>
            <a:endParaRPr lang="es-ES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34851" y="2721432"/>
            <a:ext cx="342577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</a:rPr>
              <a:t>Municipios Beneficiados: </a:t>
            </a:r>
          </a:p>
          <a:p>
            <a:r>
              <a:rPr lang="es-CO" sz="2000" dirty="0"/>
              <a:t>Arjona.</a:t>
            </a:r>
          </a:p>
          <a:p>
            <a:endParaRPr lang="es-CO" sz="2000" b="1" dirty="0"/>
          </a:p>
          <a:p>
            <a:r>
              <a:rPr lang="es-CO" sz="2800" b="1" dirty="0">
                <a:solidFill>
                  <a:srgbClr val="00B050"/>
                </a:solidFill>
              </a:rPr>
              <a:t>Valor: </a:t>
            </a:r>
          </a:p>
          <a:p>
            <a:r>
              <a:rPr lang="es-CO" sz="2800" dirty="0"/>
              <a:t>$172.000.000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61141" y="938488"/>
            <a:ext cx="5086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Apoyo al </a:t>
            </a:r>
            <a:r>
              <a:rPr lang="es-CO" sz="3600" dirty="0">
                <a:solidFill>
                  <a:srgbClr val="FF9900"/>
                </a:solidFill>
                <a:latin typeface="Britannic Bold" panose="020B0903060703020204" pitchFamily="34" charset="0"/>
                <a:ea typeface="Adobe Gothic Std B" panose="020B0800000000000000" pitchFamily="34" charset="-128"/>
              </a:rPr>
              <a:t>Festival de Acordeón de Arjona</a:t>
            </a:r>
            <a:endParaRPr lang="es-CO" sz="2000" dirty="0">
              <a:solidFill>
                <a:srgbClr val="FF9900"/>
              </a:solidFill>
              <a:latin typeface="Britannic Bold" panose="020B090306070302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246519" y="2447910"/>
            <a:ext cx="0" cy="34644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08" y="2721432"/>
            <a:ext cx="5362160" cy="357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75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8929</TotalTime>
  <Words>947</Words>
  <Application>Microsoft Office PowerPoint</Application>
  <PresentationFormat>Carta (216 x 279 mm)</PresentationFormat>
  <Paragraphs>318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Arial</vt:lpstr>
      <vt:lpstr>Britannic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Enrique Olmos Jaraba</dc:creator>
  <cp:lastModifiedBy>Asesora Planeacion</cp:lastModifiedBy>
  <cp:revision>186</cp:revision>
  <dcterms:created xsi:type="dcterms:W3CDTF">2016-04-10T13:13:27Z</dcterms:created>
  <dcterms:modified xsi:type="dcterms:W3CDTF">2019-05-03T16:20:54Z</dcterms:modified>
</cp:coreProperties>
</file>